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9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3" r:id="rId58"/>
    <p:sldId id="357" r:id="rId59"/>
    <p:sldId id="314" r:id="rId60"/>
    <p:sldId id="315" r:id="rId61"/>
    <p:sldId id="344" r:id="rId62"/>
    <p:sldId id="351" r:id="rId63"/>
    <p:sldId id="352" r:id="rId64"/>
    <p:sldId id="353" r:id="rId65"/>
    <p:sldId id="354" r:id="rId66"/>
    <p:sldId id="355" r:id="rId67"/>
    <p:sldId id="356" r:id="rId68"/>
    <p:sldId id="318" r:id="rId69"/>
    <p:sldId id="319" r:id="rId70"/>
    <p:sldId id="320" r:id="rId71"/>
    <p:sldId id="321" r:id="rId72"/>
    <p:sldId id="322" r:id="rId73"/>
    <p:sldId id="323" r:id="rId74"/>
    <p:sldId id="324" r:id="rId75"/>
    <p:sldId id="325" r:id="rId76"/>
    <p:sldId id="326" r:id="rId77"/>
    <p:sldId id="327" r:id="rId78"/>
    <p:sldId id="333" r:id="rId79"/>
    <p:sldId id="334" r:id="rId80"/>
    <p:sldId id="335" r:id="rId81"/>
    <p:sldId id="336" r:id="rId82"/>
    <p:sldId id="337" r:id="rId83"/>
    <p:sldId id="338" r:id="rId84"/>
    <p:sldId id="339" r:id="rId85"/>
    <p:sldId id="402" r:id="rId86"/>
    <p:sldId id="403" r:id="rId87"/>
    <p:sldId id="342" r:id="rId88"/>
    <p:sldId id="343" r:id="rId89"/>
  </p:sldIdLst>
  <p:sldSz cx="9144000" cy="5143500" type="screen16x9"/>
  <p:notesSz cx="6858000" cy="9144000"/>
  <p:embeddedFontLst>
    <p:embeddedFont>
      <p:font typeface="Calibri" panose="020F0502020204030204" pitchFamily="34" charset="0"/>
      <p:regular r:id="rId91"/>
      <p:bold r:id="rId92"/>
      <p:italic r:id="rId93"/>
      <p:boldItalic r:id="rId94"/>
    </p:embeddedFont>
    <p:embeddedFont>
      <p:font typeface="Roboto" panose="02000000000000000000" pitchFamily="2" charset="0"/>
      <p:regular r:id="rId95"/>
      <p:bold r:id="rId96"/>
      <p:italic r:id="rId97"/>
      <p:boldItalic r:id="rId9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0C61E0-2DF6-A07F-3354-D1995CC3B313}" name="Bao Linh Nguyen" initials="BLN" userId="Bao Linh Nguye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Michael Tatarski" initials="" lastIdx="4" clrIdx="0"/>
  <p:cmAuthor id="1" name="Jason Lusk" initials="" lastIdx="3" clrIdx="1"/>
  <p:cmAuthor id="2" name="nguye" initials="n" lastIdx="8" clrIdx="1">
    <p:extLst>
      <p:ext uri="{19B8F6BF-5375-455C-9EA6-DF929625EA0E}">
        <p15:presenceInfo xmlns:p15="http://schemas.microsoft.com/office/powerpoint/2012/main" userId="nguye" providerId="None"/>
      </p:ext>
    </p:extLst>
  </p:cmAuthor>
  <p:cmAuthor id="3" name="DELL" initials="D" lastIdx="1" clrIdx="2">
    <p:extLst>
      <p:ext uri="{19B8F6BF-5375-455C-9EA6-DF929625EA0E}">
        <p15:presenceInfo xmlns:p15="http://schemas.microsoft.com/office/powerpoint/2012/main" userId="DELL" providerId="None"/>
      </p:ext>
    </p:extLst>
  </p:cmAuthor>
  <p:cmAuthor id="4" name="HP ProBook 6570b" initials="H" lastIdx="2" clrIdx="3">
    <p:extLst>
      <p:ext uri="{19B8F6BF-5375-455C-9EA6-DF929625EA0E}">
        <p15:presenceInfo xmlns:p15="http://schemas.microsoft.com/office/powerpoint/2012/main" userId="HP ProBook 6570b"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C99E7BC-81BC-4AFE-97A5-D6B88C13CA13}">
  <a:tblStyle styleId="{DC99E7BC-81BC-4AFE-97A5-D6B88C13CA1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82F5DF9-F4DC-47F2-8F6E-91642B9D3C0F}"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2"/>
    <p:restoredTop sz="94614"/>
  </p:normalViewPr>
  <p:slideViewPr>
    <p:cSldViewPr snapToGrid="0">
      <p:cViewPr varScale="1">
        <p:scale>
          <a:sx n="99" d="100"/>
          <a:sy n="99" d="100"/>
        </p:scale>
        <p:origin x="907"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notesMaster" Target="notesMasters/notesMaster1.xml"/><Relationship Id="rId95" Type="http://schemas.openxmlformats.org/officeDocument/2006/relationships/font" Target="fonts/font5.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font" Target="fonts/font1.fntdata"/><Relationship Id="rId96"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4.fntdata"/><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7.fntdata"/><Relationship Id="rId104"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3.fntdata"/><Relationship Id="rId98" Type="http://schemas.openxmlformats.org/officeDocument/2006/relationships/font" Target="fonts/font8.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m.blog.naver.com/PostView.naver?isHttpsRedirect=true&amp;blogId=higer31&amp;logNo=22214307684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m.blog.naver.com/PostView.naver?isHttpsRedirect=true&amp;blogId=higer31&amp;logNo=222143076848"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m.blog.naver.com/PostView.naver?isHttpsRedirect=true&amp;blogId=higer31&amp;logNo=22214307684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ricitiesindia.org/content/better-bus-challenge-about"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wricitiesindia.org/content/Better-eBus-Challenge2022" TargetMode="External"/><Relationship Id="rId4" Type="http://schemas.openxmlformats.org/officeDocument/2006/relationships/hyperlink" Target="https://thecityfix.com/blog/lessons-from-the-better-bus-challenge-in-india/" TargetMode="Externa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worldbank.org/en/news/feature/2017/01/31/open-data-brings-change-to-indonesia"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data.go.id/topic-detail" TargetMode="Externa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hecityfix.com/blog/lessons-from-the-better-bus-challenge-in-india/"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wricitiesindia.org/content/better-bus-challenge-about"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ww.wricitiesindia.org/content/Better-eBus-Challenge2022" TargetMode="External"/><Relationship Id="rId4" Type="http://schemas.openxmlformats.org/officeDocument/2006/relationships/hyperlink" Target="https://thecityfix.com/blog/lessons-from-the-better-bus-challenge-in-indi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33096694ce_0_1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g133096694ce_0_1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33096694ce_0_1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1376dde5e78_0_31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Source: 2018: </a:t>
            </a:r>
            <a:r>
              <a:rPr lang="en" u="sng">
                <a:solidFill>
                  <a:schemeClr val="hlink"/>
                </a:solidFill>
                <a:hlinkClick r:id="rId3"/>
              </a:rPr>
              <a:t>https://thecityfix.com/blog/lessons-from-the-better-bus-challenge-in-india/</a:t>
            </a:r>
            <a:r>
              <a:rPr lang="en"/>
              <a:t>; https://entrackr.com/2020/11/cityflo-raises-8-mn-series-a-led-by-lightbox/</a:t>
            </a:r>
            <a:endParaRPr/>
          </a:p>
        </p:txBody>
      </p:sp>
      <p:sp>
        <p:nvSpPr>
          <p:cNvPr id="180" name="Google Shape;180;g1376dde5e78_0_3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1376dde5e78_0_33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Source: 2018: </a:t>
            </a:r>
            <a:r>
              <a:rPr lang="en" u="sng">
                <a:solidFill>
                  <a:schemeClr val="hlink"/>
                </a:solidFill>
                <a:hlinkClick r:id="rId3"/>
              </a:rPr>
              <a:t>https://thecityfix.com/blog/lessons-from-the-better-bus-challenge-in-india/</a:t>
            </a:r>
            <a:endParaRPr/>
          </a:p>
        </p:txBody>
      </p:sp>
      <p:sp>
        <p:nvSpPr>
          <p:cNvPr id="190" name="Google Shape;190;g1376dde5e78_0_3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34e2d8853f_0_7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Source (in translation): </a:t>
            </a:r>
            <a:r>
              <a:rPr lang="en" sz="1022">
                <a:solidFill>
                  <a:schemeClr val="dk1"/>
                </a:solidFill>
              </a:rPr>
              <a:t>https://www.startupidea.kr/;</a:t>
            </a:r>
            <a:r>
              <a:rPr lang="en">
                <a:solidFill>
                  <a:schemeClr val="dk1"/>
                </a:solidFill>
              </a:rPr>
              <a:t> </a:t>
            </a:r>
            <a:r>
              <a:rPr lang="en" u="sng">
                <a:solidFill>
                  <a:schemeClr val="hlink"/>
                </a:solidFill>
                <a:hlinkClick r:id="rId3"/>
              </a:rPr>
              <a:t>https://m.blog.naver.com/PostView.naver?isHttpsRedirect=true&amp;blogId=higer31&amp;logNo=222143076848</a:t>
            </a:r>
            <a:r>
              <a:rPr lang="en">
                <a:solidFill>
                  <a:schemeClr val="dk1"/>
                </a:solidFill>
              </a:rPr>
              <a:t>, </a:t>
            </a:r>
            <a:endParaRPr>
              <a:solidFill>
                <a:schemeClr val="dk1"/>
              </a:solidFill>
            </a:endParaRPr>
          </a:p>
        </p:txBody>
      </p:sp>
      <p:sp>
        <p:nvSpPr>
          <p:cNvPr id="200" name="Google Shape;200;g134e2d8853f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134e2d8853f_0_9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Source (in translation): </a:t>
            </a:r>
            <a:r>
              <a:rPr lang="en" sz="1022">
                <a:solidFill>
                  <a:schemeClr val="dk1"/>
                </a:solidFill>
              </a:rPr>
              <a:t>https://www.startupidea.kr/;</a:t>
            </a:r>
            <a:r>
              <a:rPr lang="en">
                <a:solidFill>
                  <a:schemeClr val="dk1"/>
                </a:solidFill>
              </a:rPr>
              <a:t> </a:t>
            </a:r>
            <a:r>
              <a:rPr lang="en" u="sng">
                <a:solidFill>
                  <a:schemeClr val="hlink"/>
                </a:solidFill>
                <a:hlinkClick r:id="rId3"/>
              </a:rPr>
              <a:t>https://m.blog.naver.com/PostView.naver?isHttpsRedirect=true&amp;blogId=higer31&amp;logNo=222143076848</a:t>
            </a:r>
            <a:r>
              <a:rPr lang="en">
                <a:solidFill>
                  <a:schemeClr val="dk1"/>
                </a:solidFill>
              </a:rPr>
              <a:t>, </a:t>
            </a:r>
            <a:endParaRPr/>
          </a:p>
        </p:txBody>
      </p:sp>
      <p:sp>
        <p:nvSpPr>
          <p:cNvPr id="212" name="Google Shape;212;g134e2d8853f_0_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134e2d8853f_0_11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Source (in translation): </a:t>
            </a:r>
            <a:r>
              <a:rPr lang="en" sz="1022">
                <a:solidFill>
                  <a:schemeClr val="dk1"/>
                </a:solidFill>
              </a:rPr>
              <a:t>https://www.startupidea.kr/;</a:t>
            </a:r>
            <a:r>
              <a:rPr lang="en">
                <a:solidFill>
                  <a:schemeClr val="dk1"/>
                </a:solidFill>
              </a:rPr>
              <a:t> </a:t>
            </a:r>
            <a:r>
              <a:rPr lang="en" u="sng">
                <a:solidFill>
                  <a:schemeClr val="hlink"/>
                </a:solidFill>
                <a:hlinkClick r:id="rId3"/>
              </a:rPr>
              <a:t>https://m.blog.naver.com/PostView.naver?isHttpsRedirect=true&amp;blogId=higer31&amp;logNo=222143076848</a:t>
            </a:r>
            <a:r>
              <a:rPr lang="en">
                <a:solidFill>
                  <a:schemeClr val="dk1"/>
                </a:solidFill>
              </a:rPr>
              <a:t>, </a:t>
            </a:r>
            <a:endParaRPr/>
          </a:p>
        </p:txBody>
      </p:sp>
      <p:sp>
        <p:nvSpPr>
          <p:cNvPr id="222" name="Google Shape;222;g134e2d8853f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33096694ce_0_5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133096694ce_0_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3ab778685b_17_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1" name="Google Shape;241;g13ab778685b_17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3ab778685b_17_1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8" name="Google Shape;248;g13ab778685b_17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3ab778685b_17_2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Source: NEED ASSESSMENT SURVEY ON DATA UTILIZATION AND DATA MANAGEMENT CAPACITY FOR DEVELOPING HCMC DATA STRATEGY. Workshop HCMC 28/06/2022</a:t>
            </a:r>
            <a:endParaRPr/>
          </a:p>
        </p:txBody>
      </p:sp>
      <p:sp>
        <p:nvSpPr>
          <p:cNvPr id="260" name="Google Shape;260;g13ab778685b_17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3ab778685b_17_4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Source: NEED ASSESSMENT SURVEY ON DATA UTILIZATION AND DATA MANAGEMENT CAPACITY FOR DEVELOPING HCMC DATA STRATEGY. Workshop HCMC 28/06/2022</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
        <p:nvSpPr>
          <p:cNvPr id="282" name="Google Shape;282;g13ab778685b_17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137bc13d913_6_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 name="Google Shape;71;g137bc13d913_6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13ab778685b_17_7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4" name="Google Shape;314;g13ab778685b_17_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134e2d8853f_0_15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6" name="Google Shape;326;g134e2d8853f_0_1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134e2d8853f_0_15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3" name="Google Shape;333;g134e2d8853f_0_1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31c72062ee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131c72062ee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highlight>
                <a:srgbClr val="FFFF00"/>
              </a:highligh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34e2d8853f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34e2d8853f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highlight>
                <a:srgbClr val="FFFF00"/>
              </a:highligh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34e2d8853f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34e2d8853f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highlight>
                <a:srgbClr val="FFFF00"/>
              </a:highligh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34e2d8853f_0_39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4" name="Google Shape;374;g134e2d8853f_0_3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137bc13d913_6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137bc13d913_6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highlight>
                <a:srgbClr val="FFFF00"/>
              </a:highligh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133096694ce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133096694ce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highlight>
                <a:srgbClr val="FFFF00"/>
              </a:highligh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134e2d8853f_0_17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2" name="Google Shape;422;g134e2d8853f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1376dde5e78_0_52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 name="Google Shape;78;g1376dde5e78_0_5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134e2d8853f_0_38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Source: 2018: </a:t>
            </a:r>
            <a:r>
              <a:rPr lang="en" u="sng">
                <a:solidFill>
                  <a:schemeClr val="hlink"/>
                </a:solidFill>
                <a:hlinkClick r:id="rId3"/>
              </a:rPr>
              <a:t>https://thecityfix.com/blog/lessons-from-the-better-bus-challenge-in-india/</a:t>
            </a:r>
            <a:r>
              <a:rPr lang="en"/>
              <a:t>; https://entrackr.com/2020/11/cityflo-raises-8-mn-series-a-led-by-lightbox/</a:t>
            </a:r>
            <a:endParaRPr/>
          </a:p>
        </p:txBody>
      </p:sp>
      <p:sp>
        <p:nvSpPr>
          <p:cNvPr id="429" name="Google Shape;429;g134e2d8853f_0_3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137eb74ae77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137eb74ae77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1376dde5e78_0_79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g1376dde5e78_0_7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33096694ce_0_4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133096694ce_0_4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3ab778685b_13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13ab778685b_13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134e2d8853f_0_18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4" name="Google Shape;494;g134e2d8853f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99676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134e2d8853f_0_40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1" name="Google Shape;501;g134e2d8853f_0_4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2087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34e2d8853f_0_41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a:t>Nguồn: 2018: </a:t>
            </a:r>
            <a:r>
              <a:rPr lang="vi-VN" u="sng">
                <a:solidFill>
                  <a:schemeClr val="hlink"/>
                </a:solidFill>
                <a:hlinkClick r:id="rId3"/>
              </a:rPr>
              <a:t>https://thecityfix.com/blog/lessons-from-the-better-bus-challenge-in-india/</a:t>
            </a:r>
            <a:r>
              <a:rPr lang="vi-VN"/>
              <a:t>; https://entrackr.com/2020/11/cityflo-raises-8-mn-series-a-led-by-lightbox/</a:t>
            </a:r>
          </a:p>
        </p:txBody>
      </p:sp>
      <p:sp>
        <p:nvSpPr>
          <p:cNvPr id="508" name="Google Shape;508;g134e2d8853f_0_4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11593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134e2d8853f_0_4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a:t>Nguồn: 2018: </a:t>
            </a:r>
            <a:r>
              <a:rPr lang="vi-VN" u="sng">
                <a:solidFill>
                  <a:schemeClr val="hlink"/>
                </a:solidFill>
                <a:hlinkClick r:id="rId3"/>
              </a:rPr>
              <a:t>https://thecityfix.com/blog/lessons-from-the-better-bus-challenge-in-india/</a:t>
            </a:r>
            <a:r>
              <a:rPr lang="vi-VN"/>
              <a:t>; https://entrackr.com/2020/11/cityflo-raises-8-mn-series-a-led-by-lightbox/</a:t>
            </a:r>
          </a:p>
        </p:txBody>
      </p:sp>
      <p:sp>
        <p:nvSpPr>
          <p:cNvPr id="516" name="Google Shape;516;g134e2d8853f_0_4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40072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134e2d8853f_0_41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4" name="Google Shape;524;g134e2d8853f_0_4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629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376dde5e78_0_71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 name="Google Shape;87;g1376dde5e78_0_7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134e2d8853f_0_46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1" name="Google Shape;531;g134e2d8853f_0_4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42907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137eb74ae77_2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9" name="Google Shape;539;g137eb74ae77_2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extLst>
      <p:ext uri="{BB962C8B-B14F-4D97-AF65-F5344CB8AC3E}">
        <p14:creationId xmlns:p14="http://schemas.microsoft.com/office/powerpoint/2010/main" val="184058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131c72062e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7" name="Google Shape;547;g131c72062e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extLst>
      <p:ext uri="{BB962C8B-B14F-4D97-AF65-F5344CB8AC3E}">
        <p14:creationId xmlns:p14="http://schemas.microsoft.com/office/powerpoint/2010/main" val="24483065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137eb74ae77_2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137eb74ae77_2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extLst>
      <p:ext uri="{BB962C8B-B14F-4D97-AF65-F5344CB8AC3E}">
        <p14:creationId xmlns:p14="http://schemas.microsoft.com/office/powerpoint/2010/main" val="6177674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134e2d8853f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134e2d8853f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extLst>
      <p:ext uri="{BB962C8B-B14F-4D97-AF65-F5344CB8AC3E}">
        <p14:creationId xmlns:p14="http://schemas.microsoft.com/office/powerpoint/2010/main" val="17844806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134e2d8853f_0_20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6" name="Google Shape;576;g134e2d8853f_0_2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134e2d8853f_0_47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3" name="Google Shape;583;g134e2d885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13aa259e683_11_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7" name="Google Shape;607;g13aa259e683_11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13ab778685b_13_56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4" name="Google Shape;614;g13ab778685b_13_5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13ab778685b_13_60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1" name="Google Shape;631;g13ab778685b_13_6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3ab778685b_6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g13ab778685b_6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13ab778685b_13_72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3" name="Google Shape;643;g13ab778685b_13_7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13ab778685b_13_63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9" name="Google Shape;659;g13ab778685b_13_6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13ab778685b_13_66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4" name="Google Shape;674;g13ab778685b_13_6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13ab778685b_13_68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7" name="Google Shape;687;g13ab778685b_13_6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13ab778685b_13_70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1" name="Google Shape;701;g13ab778685b_13_7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134e2d8853f_0_22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3" name="Google Shape;713;g134e2d8853f_0_2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g13aa259e683_11_1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0" name="Google Shape;720;g13aa259e683_11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g13ab778685b_13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7" name="Google Shape;737;g13ab778685b_13_3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g13ab778685b_13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7" name="Google Shape;737;g13ab778685b_13_3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g13ab778685b_13_3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1" name="Google Shape;751;g13ab778685b_13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35a3da1949_0_2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Source: 2018: </a:t>
            </a:r>
            <a:r>
              <a:rPr lang="en" u="sng">
                <a:solidFill>
                  <a:schemeClr val="hlink"/>
                </a:solidFill>
                <a:hlinkClick r:id="rId3"/>
              </a:rPr>
              <a:t>https://www.wricitiesindia.org/content/better-bus-challenge-about</a:t>
            </a:r>
            <a:r>
              <a:rPr lang="en"/>
              <a:t>; </a:t>
            </a:r>
            <a:r>
              <a:rPr lang="en" u="sng">
                <a:solidFill>
                  <a:schemeClr val="hlink"/>
                </a:solidFill>
                <a:hlinkClick r:id="rId4"/>
              </a:rPr>
              <a:t>https://thecityfix.com/blog/lessons-from-the-better-bus-challenge-in-india/</a:t>
            </a:r>
            <a:endParaRPr/>
          </a:p>
          <a:p>
            <a:pPr marL="0" lvl="0" indent="0" algn="l" rtl="0">
              <a:spcBef>
                <a:spcPts val="0"/>
              </a:spcBef>
              <a:spcAft>
                <a:spcPts val="0"/>
              </a:spcAft>
              <a:buNone/>
            </a:pPr>
            <a:r>
              <a:rPr lang="en"/>
              <a:t>Source 2022: </a:t>
            </a:r>
            <a:r>
              <a:rPr lang="en" u="sng">
                <a:solidFill>
                  <a:schemeClr val="hlink"/>
                </a:solidFill>
                <a:hlinkClick r:id="rId5"/>
              </a:rPr>
              <a:t>https://www.wricitiesindia.org/content/Better-eBus-Challenge2022#</a:t>
            </a:r>
            <a:r>
              <a:rPr lang="en"/>
              <a:t> ; </a:t>
            </a:r>
            <a:endParaRPr/>
          </a:p>
        </p:txBody>
      </p:sp>
      <p:sp>
        <p:nvSpPr>
          <p:cNvPr id="135" name="Google Shape;135;g135a3da1949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13ab778685b_13_3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13ab778685b_13_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g13aa259e683_11_3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6" name="Google Shape;776;g13aa259e683_11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g13ab778685b_15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3" name="Google Shape;783;g13ab778685b_15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highlight>
                <a:srgbClr val="FFFF00"/>
              </a:highlight>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g13ab778685b_13_4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9" name="Google Shape;799;g13ab778685b_13_4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g13ab778685b_13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9" name="Google Shape;809;g13ab778685b_13_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g13ab778685b_13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9" name="Google Shape;819;g13ab778685b_13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g13ab778685b_13_4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 name="Google Shape;829;g13ab778685b_13_4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g13ab778685b_17_8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9" name="Google Shape;839;g13ab778685b_17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g13ab778685b_13_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6" name="Google Shape;846;g13ab778685b_13_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g13ab778685b_17_12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6" name="Google Shape;856;g13ab778685b_17_1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134e2d8853f_0_5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Source 1: </a:t>
            </a:r>
            <a:r>
              <a:rPr lang="en" u="sng">
                <a:solidFill>
                  <a:schemeClr val="hlink"/>
                </a:solidFill>
                <a:hlinkClick r:id="rId3"/>
              </a:rPr>
              <a:t>https://www.worldbank.org/en/news/feature/2017/01/31/open-data-brings-change-to-indonesia</a:t>
            </a:r>
            <a:endParaRPr>
              <a:solidFill>
                <a:schemeClr val="dk1"/>
              </a:solidFill>
            </a:endParaRPr>
          </a:p>
          <a:p>
            <a:pPr marL="0" lvl="0" indent="0" algn="l" rtl="0">
              <a:spcBef>
                <a:spcPts val="0"/>
              </a:spcBef>
              <a:spcAft>
                <a:spcPts val="0"/>
              </a:spcAft>
              <a:buNone/>
            </a:pPr>
            <a:r>
              <a:rPr lang="en">
                <a:solidFill>
                  <a:schemeClr val="dk1"/>
                </a:solidFill>
              </a:rPr>
              <a:t>Source 2: </a:t>
            </a:r>
            <a:r>
              <a:rPr lang="en" u="sng">
                <a:solidFill>
                  <a:schemeClr val="hlink"/>
                </a:solidFill>
                <a:hlinkClick r:id="rId4"/>
              </a:rPr>
              <a:t>https://data.go.id/topic-detail</a:t>
            </a:r>
            <a:r>
              <a:rPr lang="en">
                <a:solidFill>
                  <a:schemeClr val="dk1"/>
                </a:solidFill>
              </a:rPr>
              <a:t> </a:t>
            </a:r>
            <a:endParaRPr/>
          </a:p>
        </p:txBody>
      </p:sp>
      <p:sp>
        <p:nvSpPr>
          <p:cNvPr id="148" name="Google Shape;148;g134e2d8853f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g13ab778685b_13_4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3" name="Google Shape;863;g13ab778685b_13_4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13ab778685b_13_5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13ab778685b_13_5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13ab778685b_13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13ab778685b_13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g13ab778685b_15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0" name="Google Shape;890;g13ab778685b_15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g13ab778685b_15_3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8" name="Google Shape;898;g13ab778685b_15_3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g13ab778685b_15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6" name="Google Shape;906;g13ab778685b_15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g13ab778685b_15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4" name="Google Shape;914;g13ab778685b_15_3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g13ab778685b_15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2" name="Google Shape;922;g13ab778685b_15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8"/>
        <p:cNvGrpSpPr/>
        <p:nvPr/>
      </p:nvGrpSpPr>
      <p:grpSpPr>
        <a:xfrm>
          <a:off x="0" y="0"/>
          <a:ext cx="0" cy="0"/>
          <a:chOff x="0" y="0"/>
          <a:chExt cx="0" cy="0"/>
        </a:xfrm>
      </p:grpSpPr>
      <p:sp>
        <p:nvSpPr>
          <p:cNvPr id="929" name="Google Shape;929;g134e2d8853f_0_22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0" name="Google Shape;930;g134e2d8853f_0_2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Google Shape;936;g12f99ec2df9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7" name="Google Shape;937;g12f99ec2df9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13aa259e683_9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Source: 2018: </a:t>
            </a:r>
            <a:r>
              <a:rPr lang="en" u="sng">
                <a:solidFill>
                  <a:schemeClr val="hlink"/>
                </a:solidFill>
                <a:hlinkClick r:id="rId3"/>
              </a:rPr>
              <a:t>https://thecityfix.com/blog/lessons-from-the-better-bus-challenge-in-india/</a:t>
            </a:r>
            <a:r>
              <a:rPr lang="en"/>
              <a:t>; https://entrackr.com/2020/11/cityflo-raises-8-mn-series-a-led-by-lightbox/</a:t>
            </a:r>
            <a:endParaRPr/>
          </a:p>
        </p:txBody>
      </p:sp>
      <p:sp>
        <p:nvSpPr>
          <p:cNvPr id="159" name="Google Shape;159;g13aa259e683_9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g1376dde5e78_0_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7" name="Google Shape;947;g1376dde5e78_0_3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3"/>
        <p:cNvGrpSpPr/>
        <p:nvPr/>
      </p:nvGrpSpPr>
      <p:grpSpPr>
        <a:xfrm>
          <a:off x="0" y="0"/>
          <a:ext cx="0" cy="0"/>
          <a:chOff x="0" y="0"/>
          <a:chExt cx="0" cy="0"/>
        </a:xfrm>
      </p:grpSpPr>
      <p:sp>
        <p:nvSpPr>
          <p:cNvPr id="954" name="Google Shape;954;g13ab778685b_49_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5" name="Google Shape;955;g13ab778685b_49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g134e2d8853f_0_23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3" name="Google Shape;963;g134e2d8853f_0_2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g13aa259e683_11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0" name="Google Shape;970;g13aa259e683_1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13aa259e683_9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13aa259e683_9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g13aa259e683_9_5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6" name="Google Shape;986;g13aa259e683_9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66104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g13aa259e683_9_6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4" name="Google Shape;994;g13aa259e683_9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049063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Google Shape;1001;g13aa259e683_9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2" name="Google Shape;1002;g13aa259e683_9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13a92d2fcb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13a92d2fcb8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highlight>
                <a:srgbClr val="FFFF00"/>
              </a:high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34e2d8853f_0_12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dk1"/>
                </a:solidFill>
              </a:rPr>
              <a:t>Source: 2018:</a:t>
            </a:r>
            <a:r>
              <a:rPr lang="en">
                <a:solidFill>
                  <a:schemeClr val="dk1"/>
                </a:solidFill>
                <a:uFill>
                  <a:noFill/>
                </a:uFill>
                <a:hlinkClick r:id="rId3">
                  <a:extLst>
                    <a:ext uri="{A12FA001-AC4F-418D-AE19-62706E023703}">
                      <ahyp:hlinkClr xmlns:ahyp="http://schemas.microsoft.com/office/drawing/2018/hyperlinkcolor" val="tx"/>
                    </a:ext>
                  </a:extLst>
                </a:hlinkClick>
              </a:rPr>
              <a:t> </a:t>
            </a:r>
            <a:r>
              <a:rPr lang="en" u="sng">
                <a:solidFill>
                  <a:schemeClr val="hlink"/>
                </a:solidFill>
                <a:hlinkClick r:id="rId3"/>
              </a:rPr>
              <a:t>https://www.wricitiesindia.org/content/better-bus-challenge-about</a:t>
            </a:r>
            <a:r>
              <a:rPr lang="en">
                <a:solidFill>
                  <a:schemeClr val="dk1"/>
                </a:solidFill>
              </a:rPr>
              <a:t>;</a:t>
            </a:r>
            <a:r>
              <a:rPr lang="en">
                <a:solidFill>
                  <a:schemeClr val="dk1"/>
                </a:solidFill>
                <a:uFill>
                  <a:noFill/>
                </a:uFill>
                <a:hlinkClick r:id="rId4">
                  <a:extLst>
                    <a:ext uri="{A12FA001-AC4F-418D-AE19-62706E023703}">
                      <ahyp:hlinkClr xmlns:ahyp="http://schemas.microsoft.com/office/drawing/2018/hyperlinkcolor" val="tx"/>
                    </a:ext>
                  </a:extLst>
                </a:hlinkClick>
              </a:rPr>
              <a:t> </a:t>
            </a:r>
            <a:r>
              <a:rPr lang="en" u="sng">
                <a:solidFill>
                  <a:schemeClr val="hlink"/>
                </a:solidFill>
                <a:hlinkClick r:id="rId4"/>
              </a:rPr>
              <a:t>https://thecityfix.com/blog/lessons-from-the-better-bus-challenge-in-india/</a:t>
            </a:r>
            <a:endParaRPr u="sng">
              <a:solidFill>
                <a:schemeClr val="hlink"/>
              </a:solidFill>
            </a:endParaRPr>
          </a:p>
          <a:p>
            <a:pPr marL="0" lvl="0" indent="0" algn="l" rtl="0">
              <a:lnSpc>
                <a:spcPct val="115000"/>
              </a:lnSpc>
              <a:spcBef>
                <a:spcPts val="0"/>
              </a:spcBef>
              <a:spcAft>
                <a:spcPts val="0"/>
              </a:spcAft>
              <a:buNone/>
            </a:pPr>
            <a:r>
              <a:rPr lang="en">
                <a:solidFill>
                  <a:schemeClr val="dk1"/>
                </a:solidFill>
              </a:rPr>
              <a:t>Source 2022:</a:t>
            </a:r>
            <a:r>
              <a:rPr lang="en">
                <a:solidFill>
                  <a:schemeClr val="dk1"/>
                </a:solidFill>
                <a:uFill>
                  <a:noFill/>
                </a:uFill>
                <a:hlinkClick r:id="rId5">
                  <a:extLst>
                    <a:ext uri="{A12FA001-AC4F-418D-AE19-62706E023703}">
                      <ahyp:hlinkClr xmlns:ahyp="http://schemas.microsoft.com/office/drawing/2018/hyperlinkcolor" val="tx"/>
                    </a:ext>
                  </a:extLst>
                </a:hlinkClick>
              </a:rPr>
              <a:t> </a:t>
            </a:r>
            <a:r>
              <a:rPr lang="en" u="sng">
                <a:solidFill>
                  <a:schemeClr val="hlink"/>
                </a:solidFill>
                <a:hlinkClick r:id="rId5"/>
              </a:rPr>
              <a:t>https://www.wricitiesindia.org/content/Better-eBus-Challenge2022#</a:t>
            </a:r>
            <a:r>
              <a:rPr lang="en">
                <a:solidFill>
                  <a:schemeClr val="dk1"/>
                </a:solidFill>
              </a:rPr>
              <a:t> ; </a:t>
            </a:r>
            <a:endParaRPr>
              <a:solidFill>
                <a:schemeClr val="dk1"/>
              </a:solidFill>
            </a:endParaRPr>
          </a:p>
          <a:p>
            <a:pPr marL="0" lvl="0" indent="0" algn="l" rtl="0">
              <a:spcBef>
                <a:spcPts val="0"/>
              </a:spcBef>
              <a:spcAft>
                <a:spcPts val="0"/>
              </a:spcAft>
              <a:buNone/>
            </a:pPr>
            <a:endParaRPr>
              <a:solidFill>
                <a:schemeClr val="dk1"/>
              </a:solidFill>
            </a:endParaRPr>
          </a:p>
        </p:txBody>
      </p:sp>
      <p:sp>
        <p:nvSpPr>
          <p:cNvPr id="169" name="Google Shape;169;g134e2d8853f_0_1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9_Custom Layout">
  <p:cSld name="9_Custom Layout">
    <p:spTree>
      <p:nvGrpSpPr>
        <p:cNvPr id="1" name="Shape 50"/>
        <p:cNvGrpSpPr/>
        <p:nvPr/>
      </p:nvGrpSpPr>
      <p:grpSpPr>
        <a:xfrm>
          <a:off x="0" y="0"/>
          <a:ext cx="0" cy="0"/>
          <a:chOff x="0" y="0"/>
          <a:chExt cx="0" cy="0"/>
        </a:xfrm>
      </p:grpSpPr>
      <p:sp>
        <p:nvSpPr>
          <p:cNvPr id="51" name="Google Shape;51;p13"/>
          <p:cNvSpPr/>
          <p:nvPr/>
        </p:nvSpPr>
        <p:spPr>
          <a:xfrm>
            <a:off x="0" y="-71437"/>
            <a:ext cx="9144000" cy="12681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2" name="Google Shape;52;p13"/>
          <p:cNvSpPr txBox="1">
            <a:spLocks noGrp="1"/>
          </p:cNvSpPr>
          <p:nvPr>
            <p:ph type="title"/>
          </p:nvPr>
        </p:nvSpPr>
        <p:spPr>
          <a:xfrm>
            <a:off x="628650" y="197433"/>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lt1"/>
              </a:buClr>
              <a:buSzPts val="3000"/>
              <a:buFont typeface="Calibri"/>
              <a:buNone/>
              <a:defRPr>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1200"/>
              </a:spcBef>
              <a:spcAft>
                <a:spcPts val="0"/>
              </a:spcAft>
              <a:buClr>
                <a:schemeClr val="dk1"/>
              </a:buClr>
              <a:buSzPts val="1800"/>
              <a:buChar char="●"/>
              <a:defRPr/>
            </a:lvl7pPr>
            <a:lvl8pPr marL="3657600" lvl="7" indent="-342900" algn="l" rtl="0">
              <a:spcBef>
                <a:spcPts val="1200"/>
              </a:spcBef>
              <a:spcAft>
                <a:spcPts val="0"/>
              </a:spcAft>
              <a:buClr>
                <a:schemeClr val="dk1"/>
              </a:buClr>
              <a:buSzPts val="1800"/>
              <a:buChar char="○"/>
              <a:defRPr/>
            </a:lvl8pPr>
            <a:lvl9pPr marL="4114800" lvl="8" indent="-342900" algn="l" rtl="0">
              <a:spcBef>
                <a:spcPts val="1200"/>
              </a:spcBef>
              <a:spcAft>
                <a:spcPts val="1200"/>
              </a:spcAft>
              <a:buClr>
                <a:schemeClr val="dk1"/>
              </a:buClr>
              <a:buSzPts val="1800"/>
              <a:buChar char="■"/>
              <a:defRPr/>
            </a:lvl9pPr>
          </a:lstStyle>
          <a:p>
            <a:endParaRPr/>
          </a:p>
        </p:txBody>
      </p:sp>
      <p:sp>
        <p:nvSpPr>
          <p:cNvPr id="56" name="Google Shape;56;p1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Arial"/>
                <a:ea typeface="Arial"/>
                <a:cs typeface="Arial"/>
                <a:sym typeface="Aria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7" name="Google Shape;57;p1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Arial"/>
                <a:ea typeface="Arial"/>
                <a:cs typeface="Arial"/>
                <a:sym typeface="Aria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8" name="Google Shape;58;p1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rmAutofit lnSpcReduction="10000"/>
          </a:bodyPr>
          <a:lstStyle>
            <a:lvl1pPr marL="0" marR="0" lvl="0" indent="0" algn="r" rtl="0">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017000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startupidea.kr/"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startupidea.kr/"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hyperlink" Target="https://www.startupidea.kr/"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infodev.org/m2work"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9.xml"/><Relationship Id="rId1" Type="http://schemas.openxmlformats.org/officeDocument/2006/relationships/slideLayout" Target="../slideLayouts/slideLayout12.xml"/><Relationship Id="rId4" Type="http://schemas.openxmlformats.org/officeDocument/2006/relationships/hyperlink" Target="https://www.linkedin.com/in/nimeshmodak/"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3"/>
        <p:cNvGrpSpPr/>
        <p:nvPr/>
      </p:nvGrpSpPr>
      <p:grpSpPr>
        <a:xfrm>
          <a:off x="0" y="0"/>
          <a:ext cx="0" cy="0"/>
          <a:chOff x="0" y="0"/>
          <a:chExt cx="0" cy="0"/>
        </a:xfrm>
      </p:grpSpPr>
      <p:pic>
        <p:nvPicPr>
          <p:cNvPr id="64" name="Google Shape;64;p15"/>
          <p:cNvPicPr preferRelativeResize="0"/>
          <p:nvPr/>
        </p:nvPicPr>
        <p:blipFill>
          <a:blip r:embed="rId3">
            <a:alphaModFix/>
          </a:blip>
          <a:stretch>
            <a:fillRect/>
          </a:stretch>
        </p:blipFill>
        <p:spPr>
          <a:xfrm>
            <a:off x="-27" y="-3"/>
            <a:ext cx="9144044" cy="5143501"/>
          </a:xfrm>
          <a:prstGeom prst="rect">
            <a:avLst/>
          </a:prstGeom>
          <a:noFill/>
          <a:ln>
            <a:noFill/>
          </a:ln>
        </p:spPr>
      </p:pic>
      <p:cxnSp>
        <p:nvCxnSpPr>
          <p:cNvPr id="65" name="Google Shape;65;p15"/>
          <p:cNvCxnSpPr/>
          <p:nvPr/>
        </p:nvCxnSpPr>
        <p:spPr>
          <a:xfrm>
            <a:off x="1419975" y="2812800"/>
            <a:ext cx="6358200" cy="0"/>
          </a:xfrm>
          <a:prstGeom prst="straightConnector1">
            <a:avLst/>
          </a:prstGeom>
          <a:noFill/>
          <a:ln w="9525" cap="flat" cmpd="sng">
            <a:solidFill>
              <a:srgbClr val="004890"/>
            </a:solidFill>
            <a:prstDash val="solid"/>
            <a:miter lim="800000"/>
            <a:headEnd type="none" w="sm" len="sm"/>
            <a:tailEnd type="none" w="sm" len="sm"/>
          </a:ln>
        </p:spPr>
      </p:cxnSp>
      <p:sp>
        <p:nvSpPr>
          <p:cNvPr id="66" name="Google Shape;66;p15"/>
          <p:cNvSpPr txBox="1"/>
          <p:nvPr/>
        </p:nvSpPr>
        <p:spPr>
          <a:xfrm>
            <a:off x="1710900" y="2853075"/>
            <a:ext cx="5722200" cy="6879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2F54"/>
              </a:buClr>
              <a:buSzPts val="1800"/>
              <a:buFont typeface="Proxima Nova"/>
              <a:buNone/>
            </a:pPr>
            <a:r>
              <a:rPr lang="vi-VN" sz="1500" i="1" dirty="0">
                <a:solidFill>
                  <a:srgbClr val="002F54"/>
                </a:solidFill>
              </a:rPr>
              <a:t>Chương trình chính quyền khởi xướng nhằm thúc đẩy đổi mới sáng tạo và tạo dựng cơ hội phát triển kinh tế dựa trên dữ liệu mở tại Tp.HCM</a:t>
            </a:r>
          </a:p>
        </p:txBody>
      </p:sp>
      <p:sp>
        <p:nvSpPr>
          <p:cNvPr id="67" name="Google Shape;67;p15"/>
          <p:cNvSpPr txBox="1"/>
          <p:nvPr/>
        </p:nvSpPr>
        <p:spPr>
          <a:xfrm>
            <a:off x="158" y="1110350"/>
            <a:ext cx="9144044" cy="1586700"/>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rgbClr val="002F54"/>
              </a:buClr>
              <a:buSzPts val="2400"/>
              <a:buFont typeface="Proxima Nova"/>
              <a:buNone/>
            </a:pPr>
            <a:r>
              <a:rPr lang="vi-VN" sz="4800" b="1" dirty="0">
                <a:solidFill>
                  <a:srgbClr val="009FDA"/>
                </a:solidFill>
              </a:rPr>
              <a:t>Thử thách tìm kiếm </a:t>
            </a:r>
            <a:endParaRPr lang="en-US" sz="4800" b="1" dirty="0">
              <a:solidFill>
                <a:srgbClr val="009FDA"/>
              </a:solidFill>
            </a:endParaRPr>
          </a:p>
          <a:p>
            <a:pPr marL="0" marR="0" lvl="0" indent="0" algn="ctr" rtl="0">
              <a:lnSpc>
                <a:spcPct val="90000"/>
              </a:lnSpc>
              <a:spcBef>
                <a:spcPts val="0"/>
              </a:spcBef>
              <a:spcAft>
                <a:spcPts val="0"/>
              </a:spcAft>
              <a:buClr>
                <a:srgbClr val="002F54"/>
              </a:buClr>
              <a:buSzPts val="2400"/>
              <a:buFont typeface="Proxima Nova"/>
              <a:buNone/>
            </a:pPr>
            <a:r>
              <a:rPr lang="vi-VN" sz="4800" b="1" dirty="0">
                <a:solidFill>
                  <a:srgbClr val="009FDA"/>
                </a:solidFill>
              </a:rPr>
              <a:t>giải pháp dữ liệu mở - Tp.HCM</a:t>
            </a:r>
          </a:p>
        </p:txBody>
      </p:sp>
      <p:sp>
        <p:nvSpPr>
          <p:cNvPr id="68" name="Google Shape;68;p15"/>
          <p:cNvSpPr/>
          <p:nvPr/>
        </p:nvSpPr>
        <p:spPr>
          <a:xfrm>
            <a:off x="3723600" y="3581250"/>
            <a:ext cx="1696800" cy="308400"/>
          </a:xfrm>
          <a:prstGeom prst="roundRect">
            <a:avLst>
              <a:gd name="adj" fmla="val 16667"/>
            </a:avLst>
          </a:prstGeom>
          <a:solidFill>
            <a:srgbClr val="09BFFF"/>
          </a:solid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SzPts val="1200"/>
              <a:buNone/>
            </a:pPr>
            <a:r>
              <a:rPr lang="vi-VN" sz="1200" b="1">
                <a:solidFill>
                  <a:schemeClr val="lt1"/>
                </a:solidFill>
              </a:rPr>
              <a:t>Tháng 6 năm 2022</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graphicFrame>
        <p:nvGraphicFramePr>
          <p:cNvPr id="182" name="Google Shape;182;p24"/>
          <p:cNvGraphicFramePr/>
          <p:nvPr>
            <p:extLst>
              <p:ext uri="{D42A27DB-BD31-4B8C-83A1-F6EECF244321}">
                <p14:modId xmlns:p14="http://schemas.microsoft.com/office/powerpoint/2010/main" val="2706419549"/>
              </p:ext>
            </p:extLst>
          </p:nvPr>
        </p:nvGraphicFramePr>
        <p:xfrm>
          <a:off x="385975" y="1033690"/>
          <a:ext cx="8361925" cy="4006070"/>
        </p:xfrm>
        <a:graphic>
          <a:graphicData uri="http://schemas.openxmlformats.org/drawingml/2006/table">
            <a:tbl>
              <a:tblPr>
                <a:noFill/>
                <a:tableStyleId>{DC99E7BC-81BC-4AFE-97A5-D6B88C13CA13}</a:tableStyleId>
              </a:tblPr>
              <a:tblGrid>
                <a:gridCol w="1048075">
                  <a:extLst>
                    <a:ext uri="{9D8B030D-6E8A-4147-A177-3AD203B41FA5}">
                      <a16:colId xmlns:a16="http://schemas.microsoft.com/office/drawing/2014/main" val="20000"/>
                    </a:ext>
                  </a:extLst>
                </a:gridCol>
                <a:gridCol w="527450">
                  <a:extLst>
                    <a:ext uri="{9D8B030D-6E8A-4147-A177-3AD203B41FA5}">
                      <a16:colId xmlns:a16="http://schemas.microsoft.com/office/drawing/2014/main" val="20001"/>
                    </a:ext>
                  </a:extLst>
                </a:gridCol>
                <a:gridCol w="1418550">
                  <a:extLst>
                    <a:ext uri="{9D8B030D-6E8A-4147-A177-3AD203B41FA5}">
                      <a16:colId xmlns:a16="http://schemas.microsoft.com/office/drawing/2014/main" val="20002"/>
                    </a:ext>
                  </a:extLst>
                </a:gridCol>
                <a:gridCol w="1726750">
                  <a:extLst>
                    <a:ext uri="{9D8B030D-6E8A-4147-A177-3AD203B41FA5}">
                      <a16:colId xmlns:a16="http://schemas.microsoft.com/office/drawing/2014/main" val="20003"/>
                    </a:ext>
                  </a:extLst>
                </a:gridCol>
                <a:gridCol w="3641100">
                  <a:extLst>
                    <a:ext uri="{9D8B030D-6E8A-4147-A177-3AD203B41FA5}">
                      <a16:colId xmlns:a16="http://schemas.microsoft.com/office/drawing/2014/main" val="20004"/>
                    </a:ext>
                  </a:extLst>
                </a:gridCol>
              </a:tblGrid>
              <a:tr h="208375">
                <a:tc gridSpan="5">
                  <a:txBody>
                    <a:bodyPr/>
                    <a:lstStyle/>
                    <a:p>
                      <a:pPr marL="0" lvl="0" indent="0" algn="ctr" rtl="0">
                        <a:spcBef>
                          <a:spcPts val="0"/>
                        </a:spcBef>
                        <a:spcAft>
                          <a:spcPts val="0"/>
                        </a:spcAft>
                        <a:buNone/>
                      </a:pPr>
                      <a:r>
                        <a:rPr lang="vi-VN" sz="800" b="1">
                          <a:solidFill>
                            <a:schemeClr val="lt1"/>
                          </a:solidFill>
                        </a:rPr>
                        <a:t>Đơn vị chiến thắng Thử thách &amp; Dự án thí điểm</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2075">
                <a:tc>
                  <a:txBody>
                    <a:bodyPr/>
                    <a:lstStyle/>
                    <a:p>
                      <a:pPr marL="0" lvl="0" indent="0" algn="ctr" rtl="0">
                        <a:spcBef>
                          <a:spcPts val="0"/>
                        </a:spcBef>
                        <a:spcAft>
                          <a:spcPts val="0"/>
                        </a:spcAft>
                        <a:buNone/>
                      </a:pPr>
                      <a:r>
                        <a:rPr lang="vi-VN" sz="800" b="1">
                          <a:solidFill>
                            <a:schemeClr val="lt1"/>
                          </a:solidFill>
                        </a:rPr>
                        <a:t>Tên công ty</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Lĩnh vực</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Giới thiệu về ý tưởng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Dữ liệu mở được sử dụng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Kết quả triển khai thí điểm</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1323225">
                <a:tc>
                  <a:txBody>
                    <a:bodyPr/>
                    <a:lstStyle/>
                    <a:p>
                      <a:pPr marL="0" lvl="0" indent="0" algn="l" rtl="0">
                        <a:spcBef>
                          <a:spcPts val="0"/>
                        </a:spcBef>
                        <a:spcAft>
                          <a:spcPts val="0"/>
                        </a:spcAft>
                        <a:buNone/>
                      </a:pPr>
                      <a:r>
                        <a:rPr lang="vi-VN" sz="800"/>
                        <a:t>Cityflo</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Vận tải hành khách</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Cityflo là dịch vụ xe buýt tư nhân, tiện nghi đa dạng chuyên phục vụ những người đi làm văn phòng ở Mumbai. </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endParaRPr sz="800"/>
                    </a:p>
                    <a:p>
                      <a:pPr marL="0" lvl="0" indent="0" algn="l" rtl="0">
                        <a:spcBef>
                          <a:spcPts val="0"/>
                        </a:spcBef>
                        <a:spcAft>
                          <a:spcPts val="0"/>
                        </a:spcAft>
                        <a:buNone/>
                      </a:pPr>
                      <a:endParaRPr sz="800"/>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r>
                        <a:rPr lang="vi-VN" sz="800"/>
                        <a:t>Với khu vực phục vụ trọng tâm là Mumbai, 70% tệp khách hàng của Cityflo sở hữu ít nhất một phương tiện nhưng lại muốn sử dụng dịch vụ của công ty này vì sự thuận tiện và dễ dàng tiếp cận, trong khi đó, 52% khách hàng ngừng sử dụng các phương tiện chuyên chở được ít hành khách hơn để sử dụng dịch vụ của Cityflo. </a:t>
                      </a:r>
                    </a:p>
                    <a:p>
                      <a:pPr marL="0" lvl="0" indent="0" algn="l" rtl="0">
                        <a:spcBef>
                          <a:spcPts val="0"/>
                        </a:spcBef>
                        <a:spcAft>
                          <a:spcPts val="0"/>
                        </a:spcAft>
                        <a:buNone/>
                      </a:pPr>
                      <a:endParaRPr sz="800"/>
                    </a:p>
                    <a:p>
                      <a:pPr marL="0" lvl="0" indent="0" algn="l" rtl="0">
                        <a:spcBef>
                          <a:spcPts val="0"/>
                        </a:spcBef>
                        <a:spcAft>
                          <a:spcPts val="0"/>
                        </a:spcAft>
                        <a:buNone/>
                      </a:pPr>
                      <a:r>
                        <a:rPr lang="vi-VN" sz="800"/>
                        <a:t>So với những phương thức di chuyển trước đây của hành khách, công ty đã giúp giảm tổng thể 101 tấn CO2 trong suốt thời gian triển khai thí điểm.</a:t>
                      </a:r>
                    </a:p>
                    <a:p>
                      <a:pPr marL="0" lvl="0" indent="0" algn="l" rtl="0">
                        <a:spcBef>
                          <a:spcPts val="0"/>
                        </a:spcBef>
                        <a:spcAft>
                          <a:spcPts val="0"/>
                        </a:spcAft>
                        <a:buNone/>
                      </a:pPr>
                      <a:endParaRPr sz="800"/>
                    </a:p>
                    <a:p>
                      <a:pPr marL="0" lvl="0" indent="0" algn="l" rtl="0">
                        <a:spcBef>
                          <a:spcPts val="0"/>
                        </a:spcBef>
                        <a:spcAft>
                          <a:spcPts val="0"/>
                        </a:spcAft>
                        <a:buNone/>
                      </a:pPr>
                      <a:r>
                        <a:rPr lang="vi-VN" sz="800"/>
                        <a:t>Năm 2020, được Lightbox Ventures dẫn dắt, Cityflo đã huy động được 8 triệu USD trong vòng gọi vốn Series A (Series A round)</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827325">
                <a:tc>
                  <a:txBody>
                    <a:bodyPr/>
                    <a:lstStyle/>
                    <a:p>
                      <a:pPr marL="0" lvl="0" indent="0" algn="l" rtl="0">
                        <a:spcBef>
                          <a:spcPts val="0"/>
                        </a:spcBef>
                        <a:spcAft>
                          <a:spcPts val="0"/>
                        </a:spcAft>
                        <a:buNone/>
                      </a:pPr>
                      <a:r>
                        <a:rPr lang="vi-VN" sz="800"/>
                        <a:t>Cell Propulsion</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Vận tải hành khách</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Cell Propulsion đã phát triển một gói cải tiến (retrofit) để lắp đặt cho xe buýt điện trên các tuyến xe buýt công cộng nội thành.  </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sz="800"/>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dirty="0"/>
                        <a:t>Với khu vực phục vụ trọng tâm là Bangalore, dữ liệu tổng hợp sau hơn 700 km chạy thử nghiệm cho thấy những xe buýt được trang bị thêm gói cải tiến này đạt mức tiêu hao năng lượng 0,7 km/kWh, ngang hàng với nhiều xe buýt điện mới trên thị trường.</a:t>
                      </a:r>
                    </a:p>
                    <a:p>
                      <a:pPr marL="0" lvl="0" indent="0" algn="l" rtl="0">
                        <a:spcBef>
                          <a:spcPts val="0"/>
                        </a:spcBef>
                        <a:spcAft>
                          <a:spcPts val="0"/>
                        </a:spcAft>
                        <a:buNone/>
                      </a:pPr>
                      <a:endParaRPr sz="800" dirty="0"/>
                    </a:p>
                    <a:p>
                      <a:pPr marL="0" lvl="0" indent="0" algn="l" rtl="0">
                        <a:spcBef>
                          <a:spcPts val="0"/>
                        </a:spcBef>
                        <a:spcAft>
                          <a:spcPts val="0"/>
                        </a:spcAft>
                        <a:buNone/>
                      </a:pPr>
                      <a:r>
                        <a:rPr lang="vi-VN" sz="800" dirty="0"/>
                        <a:t>Phân tích tài chính: chi phí thấp hơn 45% so với xe buýt điện mới, thấp hơn 39% so với chi phí xe buýt có điều hòa chạy bằng diesel. </a:t>
                      </a:r>
                    </a:p>
                    <a:p>
                      <a:pPr marL="0" lvl="0" indent="0" algn="l" rtl="0">
                        <a:spcBef>
                          <a:spcPts val="0"/>
                        </a:spcBef>
                        <a:spcAft>
                          <a:spcPts val="0"/>
                        </a:spcAft>
                        <a:buClr>
                          <a:schemeClr val="dk1"/>
                        </a:buClr>
                        <a:buSzPts val="1100"/>
                        <a:buFont typeface="Arial"/>
                        <a:buNone/>
                      </a:pPr>
                      <a:endParaRPr sz="800" dirty="0"/>
                    </a:p>
                    <a:p>
                      <a:pPr marL="0" lvl="0" indent="0" algn="l" rtl="0">
                        <a:spcBef>
                          <a:spcPts val="0"/>
                        </a:spcBef>
                        <a:spcAft>
                          <a:spcPts val="0"/>
                        </a:spcAft>
                        <a:buNone/>
                      </a:pPr>
                      <a:r>
                        <a:rPr lang="vi-VN" sz="800" dirty="0"/>
                        <a:t>Chương trình triển khai thí điểm cho thấy rõ tiềm năng của công nghệ retrofit trong việc giúp các đại lý vận tải công cộng điện khí hóa đội xe với mức chi phí thấp hơn nhiều so với chi phí mua xe buýt mới.</a:t>
                      </a:r>
                    </a:p>
                    <a:p>
                      <a:pPr marL="0" lvl="0" indent="0" algn="l" rtl="0">
                        <a:spcBef>
                          <a:spcPts val="0"/>
                        </a:spcBef>
                        <a:spcAft>
                          <a:spcPts val="0"/>
                        </a:spcAft>
                        <a:buNone/>
                      </a:pPr>
                      <a:endParaRPr sz="800" dirty="0"/>
                    </a:p>
                    <a:p>
                      <a:pPr marL="0" lvl="0" indent="0" algn="l" rtl="0">
                        <a:spcBef>
                          <a:spcPts val="0"/>
                        </a:spcBef>
                        <a:spcAft>
                          <a:spcPts val="0"/>
                        </a:spcAft>
                        <a:buNone/>
                      </a:pPr>
                      <a:r>
                        <a:rPr lang="vi-VN" sz="800" dirty="0"/>
                        <a:t>Năm 2021, Cell Propulsion đã huy động được 2 triệu USD vốn vay và vốn cổ phần từ các nhà đầu tư hiện tại là Endiya Partners và growX Ventures, với tổng giá trị là 4,1 triệu USD.</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cxnSp>
        <p:nvCxnSpPr>
          <p:cNvPr id="183" name="Google Shape;183;p24"/>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184" name="Google Shape;184;p2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10</a:t>
            </a:fld>
            <a:endParaRPr lang="en" sz="1200"/>
          </a:p>
        </p:txBody>
      </p:sp>
      <p:sp>
        <p:nvSpPr>
          <p:cNvPr id="185" name="Google Shape;185;p24"/>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Clr>
                <a:schemeClr val="dk1"/>
              </a:buClr>
              <a:buFont typeface="Arial"/>
              <a:buNone/>
            </a:pPr>
            <a:r>
              <a:rPr lang="vi-VN" sz="2200" b="1">
                <a:solidFill>
                  <a:srgbClr val="009FDA"/>
                </a:solidFill>
              </a:rPr>
              <a:t>THỬ THÁCH ĐỐI MỚI DỊCH VỤ CÔNG CỘNG: </a:t>
            </a:r>
            <a:br>
              <a:rPr lang="vi-VN" sz="2200" b="1">
                <a:solidFill>
                  <a:srgbClr val="009FDA"/>
                </a:solidFill>
              </a:rPr>
            </a:br>
            <a:r>
              <a:rPr lang="vi-VN" sz="2200" b="1">
                <a:solidFill>
                  <a:srgbClr val="004890"/>
                </a:solidFill>
              </a:rPr>
              <a:t>CẢI THIỆN CHẤT LƯỢNG DỊCH VỤ XE BUÝT - ẤN ĐỘ</a:t>
            </a:r>
          </a:p>
        </p:txBody>
      </p:sp>
      <p:pic>
        <p:nvPicPr>
          <p:cNvPr id="186" name="Google Shape;186;p24"/>
          <p:cNvPicPr preferRelativeResize="0"/>
          <p:nvPr/>
        </p:nvPicPr>
        <p:blipFill rotWithShape="1">
          <a:blip r:embed="rId3">
            <a:alphaModFix/>
          </a:blip>
          <a:srcRect l="23658" t="23553" r="22240" b="27480"/>
          <a:stretch/>
        </p:blipFill>
        <p:spPr>
          <a:xfrm>
            <a:off x="403138" y="1985650"/>
            <a:ext cx="977925" cy="442575"/>
          </a:xfrm>
          <a:prstGeom prst="rect">
            <a:avLst/>
          </a:prstGeom>
          <a:noFill/>
          <a:ln>
            <a:noFill/>
          </a:ln>
        </p:spPr>
      </p:pic>
      <p:pic>
        <p:nvPicPr>
          <p:cNvPr id="187" name="Google Shape;187;p24"/>
          <p:cNvPicPr preferRelativeResize="0"/>
          <p:nvPr/>
        </p:nvPicPr>
        <p:blipFill>
          <a:blip r:embed="rId4">
            <a:alphaModFix/>
          </a:blip>
          <a:stretch>
            <a:fillRect/>
          </a:stretch>
        </p:blipFill>
        <p:spPr>
          <a:xfrm>
            <a:off x="403150" y="3324200"/>
            <a:ext cx="1030900" cy="73248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graphicFrame>
        <p:nvGraphicFramePr>
          <p:cNvPr id="192" name="Google Shape;192;p25"/>
          <p:cNvGraphicFramePr/>
          <p:nvPr/>
        </p:nvGraphicFramePr>
        <p:xfrm>
          <a:off x="385975" y="1033690"/>
          <a:ext cx="8361925" cy="3532000"/>
        </p:xfrm>
        <a:graphic>
          <a:graphicData uri="http://schemas.openxmlformats.org/drawingml/2006/table">
            <a:tbl>
              <a:tblPr>
                <a:noFill/>
                <a:tableStyleId>{DC99E7BC-81BC-4AFE-97A5-D6B88C13CA13}</a:tableStyleId>
              </a:tblPr>
              <a:tblGrid>
                <a:gridCol w="1048075">
                  <a:extLst>
                    <a:ext uri="{9D8B030D-6E8A-4147-A177-3AD203B41FA5}">
                      <a16:colId xmlns:a16="http://schemas.microsoft.com/office/drawing/2014/main" val="20000"/>
                    </a:ext>
                  </a:extLst>
                </a:gridCol>
                <a:gridCol w="527450">
                  <a:extLst>
                    <a:ext uri="{9D8B030D-6E8A-4147-A177-3AD203B41FA5}">
                      <a16:colId xmlns:a16="http://schemas.microsoft.com/office/drawing/2014/main" val="20001"/>
                    </a:ext>
                  </a:extLst>
                </a:gridCol>
                <a:gridCol w="1418550">
                  <a:extLst>
                    <a:ext uri="{9D8B030D-6E8A-4147-A177-3AD203B41FA5}">
                      <a16:colId xmlns:a16="http://schemas.microsoft.com/office/drawing/2014/main" val="20002"/>
                    </a:ext>
                  </a:extLst>
                </a:gridCol>
                <a:gridCol w="1726750">
                  <a:extLst>
                    <a:ext uri="{9D8B030D-6E8A-4147-A177-3AD203B41FA5}">
                      <a16:colId xmlns:a16="http://schemas.microsoft.com/office/drawing/2014/main" val="20003"/>
                    </a:ext>
                  </a:extLst>
                </a:gridCol>
                <a:gridCol w="3641100">
                  <a:extLst>
                    <a:ext uri="{9D8B030D-6E8A-4147-A177-3AD203B41FA5}">
                      <a16:colId xmlns:a16="http://schemas.microsoft.com/office/drawing/2014/main" val="20004"/>
                    </a:ext>
                  </a:extLst>
                </a:gridCol>
              </a:tblGrid>
              <a:tr h="208050">
                <a:tc gridSpan="5">
                  <a:txBody>
                    <a:bodyPr/>
                    <a:lstStyle/>
                    <a:p>
                      <a:pPr marL="0" lvl="0" indent="0" algn="ctr" rtl="0">
                        <a:spcBef>
                          <a:spcPts val="0"/>
                        </a:spcBef>
                        <a:spcAft>
                          <a:spcPts val="0"/>
                        </a:spcAft>
                        <a:buNone/>
                      </a:pPr>
                      <a:r>
                        <a:rPr lang="vi-VN" sz="800" b="1">
                          <a:solidFill>
                            <a:schemeClr val="lt1"/>
                          </a:solidFill>
                        </a:rPr>
                        <a:t>Đơn vị chiến thắng Thử thách &amp; Dự án thí điểm</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1700">
                <a:tc>
                  <a:txBody>
                    <a:bodyPr/>
                    <a:lstStyle/>
                    <a:p>
                      <a:pPr marL="0" lvl="0" indent="0" algn="ctr" rtl="0">
                        <a:spcBef>
                          <a:spcPts val="0"/>
                        </a:spcBef>
                        <a:spcAft>
                          <a:spcPts val="0"/>
                        </a:spcAft>
                        <a:buNone/>
                      </a:pPr>
                      <a:r>
                        <a:rPr lang="vi-VN" sz="800" b="1">
                          <a:solidFill>
                            <a:schemeClr val="lt1"/>
                          </a:solidFill>
                        </a:rPr>
                        <a:t>Tên công ty</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Lĩnh vực</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Giới thiệu về ý tưởng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Dữ liệu mở được sử dụng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Kết quả triển khai thí điểm</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3062250">
                <a:tc>
                  <a:txBody>
                    <a:bodyPr/>
                    <a:lstStyle/>
                    <a:p>
                      <a:pPr marL="0" lvl="0" indent="0" algn="l" rtl="0">
                        <a:spcBef>
                          <a:spcPts val="0"/>
                        </a:spcBef>
                        <a:spcAft>
                          <a:spcPts val="0"/>
                        </a:spcAft>
                        <a:buNone/>
                      </a:pPr>
                      <a:r>
                        <a:rPr lang="vi-VN" sz="800"/>
                        <a:t>Small Spark Concepts</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Vận tải hành khách</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Small Spark đã sáng tạo một bộ lọc không khí tổng hợp được thiết kế để nâng cao hiệu suất sử dụng nhiên liệu và giảm lượng khí thải từ ống xả.</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endParaRPr sz="800"/>
                    </a:p>
                    <a:p>
                      <a:pPr marL="0" lvl="0" indent="0" algn="l" rtl="0">
                        <a:spcBef>
                          <a:spcPts val="0"/>
                        </a:spcBef>
                        <a:spcAft>
                          <a:spcPts val="0"/>
                        </a:spcAft>
                        <a:buNone/>
                      </a:pPr>
                      <a:endParaRPr sz="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Chương trình thí điểm tập trung vào các dịch vụ xe buýt khu vực và nội thành tại tiểu bang Karnataka.</a:t>
                      </a:r>
                    </a:p>
                    <a:p>
                      <a:pPr marL="0" lvl="0" indent="0" algn="l" rtl="0">
                        <a:spcBef>
                          <a:spcPts val="0"/>
                        </a:spcBef>
                        <a:spcAft>
                          <a:spcPts val="0"/>
                        </a:spcAft>
                        <a:buNone/>
                      </a:pPr>
                      <a:endParaRPr sz="800"/>
                    </a:p>
                    <a:p>
                      <a:pPr marL="0" lvl="0" indent="0" algn="l" rtl="0">
                        <a:spcBef>
                          <a:spcPts val="0"/>
                        </a:spcBef>
                        <a:spcAft>
                          <a:spcPts val="0"/>
                        </a:spcAft>
                        <a:buNone/>
                      </a:pPr>
                      <a:r>
                        <a:rPr lang="vi-VN" sz="800"/>
                        <a:t>Mười chiếc xe buýt đã được lắp đặt thiết bị theo giải pháp này và được đưa vào vận hành trong vòng 8 tháng, đạt hiệu suất sử dụng nhiên liệu cao hơn 2% so với mức trước khi thử nghiệm, tương đương với khoản tiết kiệm khoảng 1.000 USD chi phí nhiên liệu và 12,47 tấn CO2 trên mỗi xe.</a:t>
                      </a:r>
                    </a:p>
                    <a:p>
                      <a:pPr marL="0" lvl="0" indent="0" algn="l" rtl="0">
                        <a:spcBef>
                          <a:spcPts val="0"/>
                        </a:spcBef>
                        <a:spcAft>
                          <a:spcPts val="0"/>
                        </a:spcAft>
                        <a:buNone/>
                      </a:pPr>
                      <a:endParaRPr sz="800"/>
                    </a:p>
                    <a:p>
                      <a:pPr marL="0" lvl="0" indent="0" algn="l" rtl="0">
                        <a:spcBef>
                          <a:spcPts val="0"/>
                        </a:spcBef>
                        <a:spcAft>
                          <a:spcPts val="0"/>
                        </a:spcAft>
                        <a:buNone/>
                      </a:pPr>
                      <a:r>
                        <a:rPr lang="vi-VN" sz="800"/>
                        <a:t>Small Spark Concepts hiện vẫn đang hoạt động và vào năm 2021 đã chiến thắng Thử thách NITI Atal New India. </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193" name="Google Shape;193;p25"/>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11</a:t>
            </a:fld>
            <a:endParaRPr lang="en" sz="1200"/>
          </a:p>
        </p:txBody>
      </p:sp>
      <p:sp>
        <p:nvSpPr>
          <p:cNvPr id="194" name="Google Shape;194;p25"/>
          <p:cNvSpPr/>
          <p:nvPr/>
        </p:nvSpPr>
        <p:spPr>
          <a:xfrm>
            <a:off x="567500" y="1913025"/>
            <a:ext cx="649200" cy="649200"/>
          </a:xfrm>
          <a:prstGeom prst="ellipse">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5" name="Google Shape;195;p25"/>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196" name="Google Shape;196;p25"/>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Clr>
                <a:schemeClr val="dk1"/>
              </a:buClr>
              <a:buFont typeface="Arial"/>
              <a:buNone/>
            </a:pPr>
            <a:r>
              <a:rPr lang="vi-VN" sz="2200" b="1">
                <a:solidFill>
                  <a:srgbClr val="009FDA"/>
                </a:solidFill>
              </a:rPr>
              <a:t>THỬ THÁCH ĐỐI MỚI DỊCH VỤ CÔNG CỘNG: </a:t>
            </a:r>
            <a:br>
              <a:rPr lang="vi-VN" sz="2200" b="1">
                <a:solidFill>
                  <a:srgbClr val="009FDA"/>
                </a:solidFill>
              </a:rPr>
            </a:br>
            <a:r>
              <a:rPr lang="vi-VN" sz="2200" b="1">
                <a:solidFill>
                  <a:srgbClr val="002244"/>
                </a:solidFill>
              </a:rPr>
              <a:t>CẢI THIỆN CHẤT LƯỢNG DỊCH VỤ XE BUÝT - ẤN ĐỘ</a:t>
            </a:r>
          </a:p>
        </p:txBody>
      </p:sp>
      <p:pic>
        <p:nvPicPr>
          <p:cNvPr id="197" name="Google Shape;197;p25"/>
          <p:cNvPicPr preferRelativeResize="0"/>
          <p:nvPr/>
        </p:nvPicPr>
        <p:blipFill>
          <a:blip r:embed="rId3">
            <a:alphaModFix/>
          </a:blip>
          <a:stretch>
            <a:fillRect/>
          </a:stretch>
        </p:blipFill>
        <p:spPr>
          <a:xfrm>
            <a:off x="385963" y="1913025"/>
            <a:ext cx="861324" cy="8613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12</a:t>
            </a:fld>
            <a:endParaRPr lang="en"/>
          </a:p>
        </p:txBody>
      </p:sp>
      <p:sp>
        <p:nvSpPr>
          <p:cNvPr id="203" name="Google Shape;203;p26"/>
          <p:cNvSpPr/>
          <p:nvPr/>
        </p:nvSpPr>
        <p:spPr>
          <a:xfrm>
            <a:off x="456700" y="1161975"/>
            <a:ext cx="2279400" cy="2182200"/>
          </a:xfrm>
          <a:prstGeom prst="roundRect">
            <a:avLst>
              <a:gd name="adj" fmla="val 6510"/>
            </a:avLst>
          </a:prstGeom>
          <a:solidFill>
            <a:srgbClr val="009FDA"/>
          </a:solidFill>
          <a:ln>
            <a:noFill/>
          </a:ln>
        </p:spPr>
        <p:txBody>
          <a:bodyPr spcFirstLastPara="1" wrap="square" lIns="68575" tIns="34275" rIns="68575" bIns="34275" anchor="ctr" anchorCtr="0">
            <a:noAutofit/>
          </a:bodyPr>
          <a:lstStyle/>
          <a:p>
            <a:pPr marL="114300" marR="0" lvl="1" indent="0" algn="l" rtl="0">
              <a:lnSpc>
                <a:spcPct val="100000"/>
              </a:lnSpc>
              <a:spcBef>
                <a:spcPts val="400"/>
              </a:spcBef>
              <a:spcAft>
                <a:spcPts val="0"/>
              </a:spcAft>
              <a:buNone/>
            </a:pPr>
            <a:r>
              <a:rPr lang="vi-VN" sz="1100" b="1" dirty="0">
                <a:solidFill>
                  <a:schemeClr val="lt1"/>
                </a:solidFill>
              </a:rPr>
              <a:t>Chủ quản:</a:t>
            </a:r>
            <a:endParaRPr lang="vi-VN" sz="1100" i="0" u="none" strike="noStrike" cap="none" dirty="0">
              <a:solidFill>
                <a:schemeClr val="lt1"/>
              </a:solidFill>
            </a:endParaRPr>
          </a:p>
          <a:p>
            <a:pPr marL="114300" marR="0" lvl="0" indent="0" algn="l" rtl="0">
              <a:lnSpc>
                <a:spcPct val="100000"/>
              </a:lnSpc>
              <a:spcBef>
                <a:spcPts val="400"/>
              </a:spcBef>
              <a:spcAft>
                <a:spcPts val="0"/>
              </a:spcAft>
              <a:buClr>
                <a:schemeClr val="dk1"/>
              </a:buClr>
              <a:buSzPts val="1100"/>
              <a:buFont typeface="Arial"/>
              <a:buNone/>
            </a:pPr>
            <a:r>
              <a:rPr lang="vi-VN" sz="1000" dirty="0">
                <a:solidFill>
                  <a:schemeClr val="lt1"/>
                </a:solidFill>
              </a:rPr>
              <a:t>Bộ Nội vụ và An toàn (MOIS) cùng sự triển khai của Cơ quan Xã hội Thông tin Quốc gia (NIA) và Viện Phát triển Khởi nghiệp và Doanh nhân Hàn Quốc</a:t>
            </a:r>
          </a:p>
          <a:p>
            <a:pPr marL="114300" marR="0" lvl="0" indent="0" algn="l" rtl="0">
              <a:lnSpc>
                <a:spcPct val="100000"/>
              </a:lnSpc>
              <a:spcBef>
                <a:spcPts val="400"/>
              </a:spcBef>
              <a:spcAft>
                <a:spcPts val="0"/>
              </a:spcAft>
              <a:buClr>
                <a:schemeClr val="dk1"/>
              </a:buClr>
              <a:buSzPts val="1100"/>
              <a:buFont typeface="Arial"/>
              <a:buNone/>
            </a:pPr>
            <a:endParaRPr sz="1000" dirty="0">
              <a:solidFill>
                <a:schemeClr val="lt1"/>
              </a:solidFill>
            </a:endParaRPr>
          </a:p>
          <a:p>
            <a:pPr marL="114300" marR="0" lvl="1" indent="0" algn="l" rtl="0">
              <a:lnSpc>
                <a:spcPct val="100000"/>
              </a:lnSpc>
              <a:spcBef>
                <a:spcPts val="400"/>
              </a:spcBef>
              <a:spcAft>
                <a:spcPts val="400"/>
              </a:spcAft>
              <a:buNone/>
            </a:pPr>
            <a:endParaRPr sz="1000" dirty="0">
              <a:solidFill>
                <a:schemeClr val="lt1"/>
              </a:solidFill>
            </a:endParaRPr>
          </a:p>
        </p:txBody>
      </p:sp>
      <p:sp>
        <p:nvSpPr>
          <p:cNvPr id="204" name="Google Shape;204;p26"/>
          <p:cNvSpPr/>
          <p:nvPr/>
        </p:nvSpPr>
        <p:spPr>
          <a:xfrm>
            <a:off x="456700" y="3431950"/>
            <a:ext cx="2279400" cy="1190100"/>
          </a:xfrm>
          <a:prstGeom prst="roundRect">
            <a:avLst>
              <a:gd name="adj" fmla="val 4502"/>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100000"/>
              </a:lnSpc>
              <a:spcBef>
                <a:spcPts val="400"/>
              </a:spcBef>
              <a:spcAft>
                <a:spcPts val="400"/>
              </a:spcAft>
              <a:buNone/>
            </a:pPr>
            <a:r>
              <a:rPr lang="vi-VN" sz="1100" b="1" dirty="0">
                <a:solidFill>
                  <a:srgbClr val="002060"/>
                </a:solidFill>
              </a:rPr>
              <a:t>Nội dung</a:t>
            </a:r>
            <a:r>
              <a:rPr lang="vi-VN" sz="1100" dirty="0">
                <a:solidFill>
                  <a:srgbClr val="002060"/>
                </a:solidFill>
              </a:rPr>
              <a:t>:</a:t>
            </a:r>
            <a:br>
              <a:rPr lang="vi-VN" sz="1100" dirty="0">
                <a:solidFill>
                  <a:srgbClr val="002060"/>
                </a:solidFill>
              </a:rPr>
            </a:br>
            <a:r>
              <a:rPr lang="vi-VN" sz="1000" dirty="0">
                <a:solidFill>
                  <a:schemeClr val="dk1"/>
                </a:solidFill>
              </a:rPr>
              <a:t>Là cuộc thi hàng nằm Ý tưởng khởi nghiệp sử dụng dữ liệu khu vực công của toàn chính phủ (đã triển khai được 10 năm)</a:t>
            </a:r>
          </a:p>
        </p:txBody>
      </p:sp>
      <p:sp>
        <p:nvSpPr>
          <p:cNvPr id="205" name="Google Shape;205;p26"/>
          <p:cNvSpPr/>
          <p:nvPr/>
        </p:nvSpPr>
        <p:spPr>
          <a:xfrm>
            <a:off x="2817063" y="3432025"/>
            <a:ext cx="5877300" cy="1190100"/>
          </a:xfrm>
          <a:prstGeom prst="roundRect">
            <a:avLst>
              <a:gd name="adj" fmla="val 9488"/>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90000"/>
              </a:lnSpc>
              <a:spcBef>
                <a:spcPts val="400"/>
              </a:spcBef>
              <a:spcAft>
                <a:spcPts val="0"/>
              </a:spcAft>
              <a:buNone/>
            </a:pPr>
            <a:r>
              <a:rPr lang="vi-VN" sz="1100" b="1">
                <a:solidFill>
                  <a:srgbClr val="002060"/>
                </a:solidFill>
              </a:rPr>
              <a:t>Tính bền vững:</a:t>
            </a:r>
          </a:p>
          <a:p>
            <a:pPr marL="57150" lvl="0" indent="0" algn="l" rtl="0">
              <a:lnSpc>
                <a:spcPct val="100000"/>
              </a:lnSpc>
              <a:spcBef>
                <a:spcPts val="400"/>
              </a:spcBef>
              <a:spcAft>
                <a:spcPts val="400"/>
              </a:spcAft>
              <a:buNone/>
            </a:pPr>
            <a:r>
              <a:rPr lang="vi-VN" sz="1000">
                <a:solidFill>
                  <a:schemeClr val="dk1"/>
                </a:solidFill>
              </a:rPr>
              <a:t>Trong số 87 nhóm khởi nghiệp được trao giải, 54 nhóm (62%) đã thương mại hóa thành công, cho thấy cuộc thi này chính là con đường tắt dẫn để khởi nghiệp thành công.</a:t>
            </a:r>
          </a:p>
        </p:txBody>
      </p:sp>
      <p:sp>
        <p:nvSpPr>
          <p:cNvPr id="206" name="Google Shape;206;p26"/>
          <p:cNvSpPr/>
          <p:nvPr/>
        </p:nvSpPr>
        <p:spPr>
          <a:xfrm>
            <a:off x="2817059" y="1140750"/>
            <a:ext cx="5877300" cy="2203500"/>
          </a:xfrm>
          <a:prstGeom prst="roundRect">
            <a:avLst>
              <a:gd name="adj" fmla="val 4203"/>
            </a:avLst>
          </a:prstGeom>
          <a:solidFill>
            <a:srgbClr val="F2F2F2"/>
          </a:solidFill>
          <a:ln>
            <a:noFill/>
          </a:ln>
        </p:spPr>
        <p:txBody>
          <a:bodyPr spcFirstLastPara="1" wrap="square" lIns="68575" tIns="34275" rIns="68575" bIns="34275" anchor="ctr" anchorCtr="0">
            <a:noAutofit/>
          </a:bodyPr>
          <a:lstStyle/>
          <a:p>
            <a:pPr marL="228600" marR="0" lvl="1" indent="0" algn="l" rtl="0">
              <a:lnSpc>
                <a:spcPct val="100000"/>
              </a:lnSpc>
              <a:spcBef>
                <a:spcPts val="400"/>
              </a:spcBef>
              <a:spcAft>
                <a:spcPts val="0"/>
              </a:spcAft>
              <a:buNone/>
            </a:pPr>
            <a:r>
              <a:rPr lang="vi-VN" sz="1100" b="1">
                <a:solidFill>
                  <a:srgbClr val="002244"/>
                </a:solidFill>
              </a:rPr>
              <a:t>Cách thức:</a:t>
            </a:r>
            <a:r>
              <a:rPr lang="vi-VN" sz="1100">
                <a:solidFill>
                  <a:srgbClr val="002244"/>
                </a:solidFill>
              </a:rPr>
              <a:t> </a:t>
            </a:r>
          </a:p>
          <a:p>
            <a:pPr marL="400050" lvl="0" indent="-187325" algn="l" rtl="0">
              <a:lnSpc>
                <a:spcPct val="100000"/>
              </a:lnSpc>
              <a:spcBef>
                <a:spcPts val="400"/>
              </a:spcBef>
              <a:spcAft>
                <a:spcPts val="0"/>
              </a:spcAft>
              <a:buClr>
                <a:srgbClr val="020202"/>
              </a:buClr>
              <a:buSzPts val="700"/>
              <a:buChar char="●"/>
            </a:pPr>
            <a:r>
              <a:rPr lang="vi-VN" sz="1000"/>
              <a:t>Hai hạng mục: “Xây dựng ý tưởng” cho các ý tưởng tận dụng dữ liệu khu vực công và “Phát triển sản phẩm và dịch vụ” dành cho các sản phẩm nguyên mẫu sử dụng dữ liệu khu vực công</a:t>
            </a:r>
          </a:p>
          <a:p>
            <a:pPr marL="400050" lvl="0" indent="-187325" algn="l" rtl="0">
              <a:lnSpc>
                <a:spcPct val="100000"/>
              </a:lnSpc>
              <a:spcBef>
                <a:spcPts val="400"/>
              </a:spcBef>
              <a:spcAft>
                <a:spcPts val="400"/>
              </a:spcAft>
              <a:buClr>
                <a:srgbClr val="020202"/>
              </a:buClr>
              <a:buSzPts val="700"/>
              <a:buChar char="●"/>
            </a:pPr>
            <a:r>
              <a:rPr lang="vi-VN" sz="1000"/>
              <a:t>Cuộc thi</a:t>
            </a:r>
            <a:r>
              <a:rPr lang="en-US" sz="1000"/>
              <a:t> </a:t>
            </a:r>
            <a:r>
              <a:rPr lang="vi-VN" sz="1000"/>
              <a:t>được tổ chức trong 9 tháng theo kiểu giải đấu với 10 đơn vị chiến thắng tại các cuộc thi cấp địa phương (“league”) tham gia cạnh tranh tại vòng chung kết cấp quốc gia</a:t>
            </a:r>
          </a:p>
        </p:txBody>
      </p:sp>
      <p:sp>
        <p:nvSpPr>
          <p:cNvPr id="207" name="Google Shape;207;p26"/>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solidFill>
                  <a:srgbClr val="009FDA"/>
                </a:solidFill>
              </a:rPr>
              <a:t>THỬ THÁCH ĐỔI MỚI SÁNG TẠO DỰA TRÊN DỮ LIỆU MỞ: </a:t>
            </a:r>
            <a:br>
              <a:rPr lang="vi-VN" sz="2200" b="1">
                <a:solidFill>
                  <a:srgbClr val="009FDA"/>
                </a:solidFill>
              </a:rPr>
            </a:br>
            <a:r>
              <a:rPr lang="vi-VN" sz="2200" b="1">
                <a:solidFill>
                  <a:srgbClr val="002244"/>
                </a:solidFill>
              </a:rPr>
              <a:t>HÀN QUỐC</a:t>
            </a:r>
          </a:p>
        </p:txBody>
      </p:sp>
      <p:cxnSp>
        <p:nvCxnSpPr>
          <p:cNvPr id="208" name="Google Shape;208;p26"/>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209" name="Google Shape;209;p26"/>
          <p:cNvSpPr txBox="1"/>
          <p:nvPr/>
        </p:nvSpPr>
        <p:spPr>
          <a:xfrm>
            <a:off x="456675" y="4659550"/>
            <a:ext cx="3000000" cy="2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100"/>
              </a:spcBef>
              <a:spcAft>
                <a:spcPts val="1100"/>
              </a:spcAft>
              <a:buNone/>
            </a:pPr>
            <a:r>
              <a:rPr lang="vi-VN" sz="722" i="1">
                <a:solidFill>
                  <a:schemeClr val="dk1"/>
                </a:solidFill>
              </a:rPr>
              <a:t>Nguồn: </a:t>
            </a:r>
            <a:r>
              <a:rPr lang="vi-VN" sz="722" i="1" u="sng">
                <a:solidFill>
                  <a:schemeClr val="hlink"/>
                </a:solidFill>
                <a:hlinkClick r:id="rId3"/>
              </a:rPr>
              <a:t>https://www.startupidea.kr/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aphicFrame>
        <p:nvGraphicFramePr>
          <p:cNvPr id="214" name="Google Shape;214;p27"/>
          <p:cNvGraphicFramePr/>
          <p:nvPr>
            <p:extLst>
              <p:ext uri="{D42A27DB-BD31-4B8C-83A1-F6EECF244321}">
                <p14:modId xmlns:p14="http://schemas.microsoft.com/office/powerpoint/2010/main" val="3526987609"/>
              </p:ext>
            </p:extLst>
          </p:nvPr>
        </p:nvGraphicFramePr>
        <p:xfrm>
          <a:off x="456650" y="1033690"/>
          <a:ext cx="8237725" cy="3533225"/>
        </p:xfrm>
        <a:graphic>
          <a:graphicData uri="http://schemas.openxmlformats.org/drawingml/2006/table">
            <a:tbl>
              <a:tblPr>
                <a:noFill/>
                <a:tableStyleId>{DC99E7BC-81BC-4AFE-97A5-D6B88C13CA13}</a:tableStyleId>
              </a:tblPr>
              <a:tblGrid>
                <a:gridCol w="1032525">
                  <a:extLst>
                    <a:ext uri="{9D8B030D-6E8A-4147-A177-3AD203B41FA5}">
                      <a16:colId xmlns:a16="http://schemas.microsoft.com/office/drawing/2014/main" val="20000"/>
                    </a:ext>
                  </a:extLst>
                </a:gridCol>
                <a:gridCol w="519625">
                  <a:extLst>
                    <a:ext uri="{9D8B030D-6E8A-4147-A177-3AD203B41FA5}">
                      <a16:colId xmlns:a16="http://schemas.microsoft.com/office/drawing/2014/main" val="20001"/>
                    </a:ext>
                  </a:extLst>
                </a:gridCol>
                <a:gridCol w="1397475">
                  <a:extLst>
                    <a:ext uri="{9D8B030D-6E8A-4147-A177-3AD203B41FA5}">
                      <a16:colId xmlns:a16="http://schemas.microsoft.com/office/drawing/2014/main" val="20002"/>
                    </a:ext>
                  </a:extLst>
                </a:gridCol>
                <a:gridCol w="1701100">
                  <a:extLst>
                    <a:ext uri="{9D8B030D-6E8A-4147-A177-3AD203B41FA5}">
                      <a16:colId xmlns:a16="http://schemas.microsoft.com/office/drawing/2014/main" val="20003"/>
                    </a:ext>
                  </a:extLst>
                </a:gridCol>
                <a:gridCol w="3587000">
                  <a:extLst>
                    <a:ext uri="{9D8B030D-6E8A-4147-A177-3AD203B41FA5}">
                      <a16:colId xmlns:a16="http://schemas.microsoft.com/office/drawing/2014/main" val="20004"/>
                    </a:ext>
                  </a:extLst>
                </a:gridCol>
              </a:tblGrid>
              <a:tr h="208900">
                <a:tc gridSpan="5">
                  <a:txBody>
                    <a:bodyPr/>
                    <a:lstStyle/>
                    <a:p>
                      <a:pPr marL="0" lvl="0" indent="0" algn="ctr" rtl="0">
                        <a:spcBef>
                          <a:spcPts val="0"/>
                        </a:spcBef>
                        <a:spcAft>
                          <a:spcPts val="0"/>
                        </a:spcAft>
                        <a:buNone/>
                      </a:pPr>
                      <a:r>
                        <a:rPr lang="vi-VN" sz="800" b="1">
                          <a:solidFill>
                            <a:schemeClr val="lt1"/>
                          </a:solidFill>
                        </a:rPr>
                        <a:t>Ví dụ về các đơn vị chiến thắng Thử thách</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2750">
                <a:tc>
                  <a:txBody>
                    <a:bodyPr/>
                    <a:lstStyle/>
                    <a:p>
                      <a:pPr marL="0" lvl="0" indent="0" algn="ctr" rtl="0">
                        <a:spcBef>
                          <a:spcPts val="0"/>
                        </a:spcBef>
                        <a:spcAft>
                          <a:spcPts val="0"/>
                        </a:spcAft>
                        <a:buNone/>
                      </a:pPr>
                      <a:r>
                        <a:rPr lang="vi-VN" sz="800" b="1">
                          <a:solidFill>
                            <a:schemeClr val="lt1"/>
                          </a:solidFill>
                        </a:rPr>
                        <a:t>Tên công ty</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Lĩnh vực</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Giới thiệu về ý tưởng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Dữ liệu mở được sử dụng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Kết quả triển khai thí điểm</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1326575">
                <a:tc>
                  <a:txBody>
                    <a:bodyPr/>
                    <a:lstStyle/>
                    <a:p>
                      <a:pPr marL="0" lvl="0" indent="0" algn="l" rtl="0">
                        <a:spcBef>
                          <a:spcPts val="0"/>
                        </a:spcBef>
                        <a:spcAft>
                          <a:spcPts val="0"/>
                        </a:spcAft>
                        <a:buNone/>
                      </a:pPr>
                      <a:r>
                        <a:rPr lang="vi-VN" sz="1500" b="1"/>
                        <a:t>SumCare</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700"/>
                        <a:t>Y tế</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Ứng dụng quản lý theo hệ thống các bệnh hô hấp mãn tính như hen suyễn dựa trên các triệu chứng của người dùng và dữ liệu sử dụng thuốc theo chỉ dẫn y tế.</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vi-VN" sz="800"/>
                        <a:t>Thuốc kê toa dựa theo mã bệnh, thuốc kê toa theo tiêu chí số tiền cao nhất và các loại thuốc kê toa theo tiêu chí số tiền thấp nhất, bao gồm một số thành phần nguyên liệu cụ thể. Sau đó, Sumcare xây dựng cơ sở dữ liệu riêng bằng cách</a:t>
                      </a:r>
                      <a:r>
                        <a:rPr lang="en-US" sz="800"/>
                        <a:t> </a:t>
                      </a:r>
                      <a:r>
                        <a:rPr lang="vi-VN" sz="800"/>
                        <a:t>thêm vào các dữ liệu như mẫu bệnh nhân.</a:t>
                      </a:r>
                    </a:p>
                    <a:p>
                      <a:pPr marL="0" lvl="0" indent="0" algn="l" rtl="0">
                        <a:spcBef>
                          <a:spcPts val="0"/>
                        </a:spcBef>
                        <a:spcAft>
                          <a:spcPts val="0"/>
                        </a:spcAft>
                        <a:buNone/>
                      </a:pPr>
                      <a:endParaRPr sz="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Nhờ giành chiến thắng trong Thử thách dữ liệu mở, SumCare đã phát triển thành ứng dụng hỗ trợ chăm sóc bệnh nhân hen suyễn được tải xuống nhiều nhất ở Hàn Quốc. </a:t>
                      </a:r>
                      <a:br>
                        <a:rPr lang="vi-VN" sz="800"/>
                      </a:br>
                      <a:br>
                        <a:rPr lang="vi-VN" sz="800"/>
                      </a:br>
                      <a:r>
                        <a:rPr lang="vi-VN" sz="800"/>
                        <a:t>Mô hình kinh doanh cung cấp nhiều cấp độ dịch vụ cho người dùng cuối (bệnh nhân).</a:t>
                      </a:r>
                    </a:p>
                    <a:p>
                      <a:pPr marL="0" lvl="0" indent="0" algn="l" rtl="0">
                        <a:spcBef>
                          <a:spcPts val="0"/>
                        </a:spcBef>
                        <a:spcAft>
                          <a:spcPts val="0"/>
                        </a:spcAft>
                        <a:buNone/>
                      </a:pPr>
                      <a:endParaRPr sz="800"/>
                    </a:p>
                    <a:p>
                      <a:pPr marL="0" lvl="0" indent="0" algn="l" rtl="0">
                        <a:spcBef>
                          <a:spcPts val="0"/>
                        </a:spcBef>
                        <a:spcAft>
                          <a:spcPts val="0"/>
                        </a:spcAft>
                        <a:buNone/>
                      </a:pPr>
                      <a:r>
                        <a:rPr lang="vi-VN" sz="800"/>
                        <a:t>Mở rộng thành mạng lưới hợp tác với bệnh viện trên toàn quốc.</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r h="1659525">
                <a:tc>
                  <a:txBody>
                    <a:bodyPr/>
                    <a:lstStyle/>
                    <a:p>
                      <a:pPr marL="0" lvl="0" indent="0" algn="l" rtl="0">
                        <a:spcBef>
                          <a:spcPts val="0"/>
                        </a:spcBef>
                        <a:spcAft>
                          <a:spcPts val="0"/>
                        </a:spcAft>
                        <a:buNone/>
                      </a:pPr>
                      <a:r>
                        <a:rPr lang="vi-VN" sz="700"/>
                        <a:t>Hệ thống nghiệp vụ quản lý lưu lượng hàng không ATMOS</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700"/>
                        <a:t>Giao thông vận tải</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Nền tảng kiểm soát sân bay thông minh, hỗ trợ kiểm soát viên không lưu trong việc đánh giá trực quan và hỗ trợ quá trình ra quyết định thông qua phân tích thông tin video trong thời gian thực dựa trên trí tuệ nhân tạo.</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Dữ liệu chuyển động của con người, máy bay (TRUNG TÂM AI), dữ liệu của sân bay </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Mondrian Ai là một công ty phân tích dữ liệu và AI đã có danh tiếng.</a:t>
                      </a:r>
                    </a:p>
                    <a:p>
                      <a:pPr marL="0" lvl="0" indent="0" algn="l" rtl="0">
                        <a:spcBef>
                          <a:spcPts val="0"/>
                        </a:spcBef>
                        <a:spcAft>
                          <a:spcPts val="0"/>
                        </a:spcAft>
                        <a:buNone/>
                      </a:pPr>
                      <a:endParaRPr sz="800"/>
                    </a:p>
                    <a:p>
                      <a:pPr marL="0" lvl="0" indent="0" algn="l" rtl="0">
                        <a:spcBef>
                          <a:spcPts val="0"/>
                        </a:spcBef>
                        <a:spcAft>
                          <a:spcPts val="0"/>
                        </a:spcAft>
                        <a:buNone/>
                      </a:pPr>
                      <a:r>
                        <a:rPr lang="vi-VN" sz="800"/>
                        <a:t>Mondrian Ai đã tham gia cuộc thi này và giành Giải thưởng lớn (Giải thưởng của Thủ tướng).</a:t>
                      </a:r>
                    </a:p>
                    <a:p>
                      <a:pPr marL="0" lvl="0" indent="0" algn="l" rtl="0">
                        <a:spcBef>
                          <a:spcPts val="0"/>
                        </a:spcBef>
                        <a:spcAft>
                          <a:spcPts val="0"/>
                        </a:spcAft>
                        <a:buNone/>
                      </a:pPr>
                      <a:endParaRPr sz="800"/>
                    </a:p>
                    <a:p>
                      <a:pPr marL="0" lvl="0" indent="0" algn="l" rtl="0">
                        <a:spcBef>
                          <a:spcPts val="0"/>
                        </a:spcBef>
                        <a:spcAft>
                          <a:spcPts val="0"/>
                        </a:spcAft>
                        <a:buNone/>
                      </a:pPr>
                      <a:r>
                        <a:rPr lang="vi-VN" sz="800"/>
                        <a:t>Công ty hiện vẫn đang phát triển giải pháp này và vừa ký kết Biên bản ghi nhớ với các đơn vị khác trong lĩnh vực hàng không nhằm tinh chỉnh thêm và đưa ATMOS cùng các giải pháp hàng không khác ra thị trường.</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15" name="Google Shape;215;p27"/>
          <p:cNvSpPr txBox="1"/>
          <p:nvPr/>
        </p:nvSpPr>
        <p:spPr>
          <a:xfrm>
            <a:off x="456675" y="4659550"/>
            <a:ext cx="3000000" cy="2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100"/>
              </a:spcBef>
              <a:spcAft>
                <a:spcPts val="1100"/>
              </a:spcAft>
              <a:buNone/>
            </a:pPr>
            <a:r>
              <a:rPr lang="vi-VN" sz="722" i="1">
                <a:solidFill>
                  <a:schemeClr val="dk1"/>
                </a:solidFill>
              </a:rPr>
              <a:t>Nguồn: </a:t>
            </a:r>
            <a:r>
              <a:rPr lang="vi-VN" sz="722" i="1" u="sng">
                <a:solidFill>
                  <a:schemeClr val="hlink"/>
                </a:solidFill>
                <a:hlinkClick r:id="rId3"/>
              </a:rPr>
              <a:t>https://www.startupidea.kr/</a:t>
            </a:r>
          </a:p>
        </p:txBody>
      </p:sp>
      <p:sp>
        <p:nvSpPr>
          <p:cNvPr id="216" name="Google Shape;216;p27"/>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solidFill>
                  <a:srgbClr val="009FDA"/>
                </a:solidFill>
              </a:rPr>
              <a:t>THỬ THÁCH ĐỔI MỚI SÁNG TẠO DỰA TRÊN DỮ LIỆU MỞ: </a:t>
            </a:r>
            <a:br>
              <a:rPr lang="vi-VN" sz="2200" b="1">
                <a:solidFill>
                  <a:srgbClr val="009FDA"/>
                </a:solidFill>
              </a:rPr>
            </a:br>
            <a:r>
              <a:rPr lang="vi-VN" sz="2200" b="1">
                <a:solidFill>
                  <a:srgbClr val="002244"/>
                </a:solidFill>
              </a:rPr>
              <a:t>HÀN QUỐC</a:t>
            </a:r>
          </a:p>
        </p:txBody>
      </p:sp>
      <p:cxnSp>
        <p:nvCxnSpPr>
          <p:cNvPr id="217" name="Google Shape;217;p27"/>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218" name="Google Shape;218;p2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13</a:t>
            </a:fld>
            <a:endParaRPr lang="en" sz="1200"/>
          </a:p>
        </p:txBody>
      </p:sp>
      <p:pic>
        <p:nvPicPr>
          <p:cNvPr id="219" name="Google Shape;219;p27"/>
          <p:cNvPicPr preferRelativeResize="0"/>
          <p:nvPr/>
        </p:nvPicPr>
        <p:blipFill>
          <a:blip r:embed="rId4">
            <a:alphaModFix/>
          </a:blip>
          <a:stretch>
            <a:fillRect/>
          </a:stretch>
        </p:blipFill>
        <p:spPr>
          <a:xfrm>
            <a:off x="399900" y="3660150"/>
            <a:ext cx="1195325" cy="177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graphicFrame>
        <p:nvGraphicFramePr>
          <p:cNvPr id="224" name="Google Shape;224;p28"/>
          <p:cNvGraphicFramePr/>
          <p:nvPr>
            <p:extLst>
              <p:ext uri="{D42A27DB-BD31-4B8C-83A1-F6EECF244321}">
                <p14:modId xmlns:p14="http://schemas.microsoft.com/office/powerpoint/2010/main" val="2937151552"/>
              </p:ext>
            </p:extLst>
          </p:nvPr>
        </p:nvGraphicFramePr>
        <p:xfrm>
          <a:off x="456663" y="1033688"/>
          <a:ext cx="8237700" cy="3532000"/>
        </p:xfrm>
        <a:graphic>
          <a:graphicData uri="http://schemas.openxmlformats.org/drawingml/2006/table">
            <a:tbl>
              <a:tblPr>
                <a:noFill/>
                <a:tableStyleId>{DC99E7BC-81BC-4AFE-97A5-D6B88C13CA13}</a:tableStyleId>
              </a:tblPr>
              <a:tblGrid>
                <a:gridCol w="1024025">
                  <a:extLst>
                    <a:ext uri="{9D8B030D-6E8A-4147-A177-3AD203B41FA5}">
                      <a16:colId xmlns:a16="http://schemas.microsoft.com/office/drawing/2014/main" val="20000"/>
                    </a:ext>
                  </a:extLst>
                </a:gridCol>
                <a:gridCol w="519600">
                  <a:extLst>
                    <a:ext uri="{9D8B030D-6E8A-4147-A177-3AD203B41FA5}">
                      <a16:colId xmlns:a16="http://schemas.microsoft.com/office/drawing/2014/main" val="20001"/>
                    </a:ext>
                  </a:extLst>
                </a:gridCol>
                <a:gridCol w="1397500">
                  <a:extLst>
                    <a:ext uri="{9D8B030D-6E8A-4147-A177-3AD203B41FA5}">
                      <a16:colId xmlns:a16="http://schemas.microsoft.com/office/drawing/2014/main" val="20002"/>
                    </a:ext>
                  </a:extLst>
                </a:gridCol>
                <a:gridCol w="1701100">
                  <a:extLst>
                    <a:ext uri="{9D8B030D-6E8A-4147-A177-3AD203B41FA5}">
                      <a16:colId xmlns:a16="http://schemas.microsoft.com/office/drawing/2014/main" val="20003"/>
                    </a:ext>
                  </a:extLst>
                </a:gridCol>
                <a:gridCol w="3595475">
                  <a:extLst>
                    <a:ext uri="{9D8B030D-6E8A-4147-A177-3AD203B41FA5}">
                      <a16:colId xmlns:a16="http://schemas.microsoft.com/office/drawing/2014/main" val="20004"/>
                    </a:ext>
                  </a:extLst>
                </a:gridCol>
              </a:tblGrid>
              <a:tr h="208050">
                <a:tc gridSpan="5">
                  <a:txBody>
                    <a:bodyPr/>
                    <a:lstStyle/>
                    <a:p>
                      <a:pPr marL="0" lvl="0" indent="0" algn="ctr" rtl="0">
                        <a:spcBef>
                          <a:spcPts val="0"/>
                        </a:spcBef>
                        <a:spcAft>
                          <a:spcPts val="0"/>
                        </a:spcAft>
                        <a:buNone/>
                      </a:pPr>
                      <a:r>
                        <a:rPr lang="vi-VN" sz="800" b="1">
                          <a:solidFill>
                            <a:schemeClr val="lt1"/>
                          </a:solidFill>
                        </a:rPr>
                        <a:t>Ví dụ về các đơn vị chiến thắng Thử thách</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1700">
                <a:tc>
                  <a:txBody>
                    <a:bodyPr/>
                    <a:lstStyle/>
                    <a:p>
                      <a:pPr marL="0" lvl="0" indent="0" algn="ctr" rtl="0">
                        <a:spcBef>
                          <a:spcPts val="0"/>
                        </a:spcBef>
                        <a:spcAft>
                          <a:spcPts val="0"/>
                        </a:spcAft>
                        <a:buNone/>
                      </a:pPr>
                      <a:r>
                        <a:rPr lang="vi-VN" sz="800" b="1">
                          <a:solidFill>
                            <a:schemeClr val="lt1"/>
                          </a:solidFill>
                        </a:rPr>
                        <a:t>Tên công ty</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Lĩnh vực</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Giới thiệu về ý tưởng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Dữ liệu mở được sử dụng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dirty="0">
                          <a:solidFill>
                            <a:schemeClr val="lt1"/>
                          </a:solidFill>
                        </a:rPr>
                        <a:t>Tính bền vững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3062250">
                <a:tc>
                  <a:txBody>
                    <a:bodyPr/>
                    <a:lstStyle/>
                    <a:p>
                      <a:pPr marL="0" lvl="0" indent="0" algn="l" rtl="0">
                        <a:spcBef>
                          <a:spcPts val="0"/>
                        </a:spcBef>
                        <a:spcAft>
                          <a:spcPts val="0"/>
                        </a:spcAft>
                        <a:buNone/>
                      </a:pPr>
                      <a:r>
                        <a:rPr lang="vi-VN" sz="800"/>
                        <a:t>WI.Plat</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Nước sạch</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Dịch vụ phát hiện địa điểm rò rỉ nước thông minh dựa trên phân tích dữ liệu, cho phép các cá nhân dù không phải là chuyên gia cũng có thể dễ dàng tìm ra các vết rò rỉ trong hệ thống đường nước.</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Hệ thống thông tin địa lý (GIS), dữ liệu dòng chảy theo khối, dữ liệu âm thanh rò rỉ, dữ liệu về khiếu nại của người dân (Tổng công ty Tài nguyên nước Hàn Quốc)</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dirty="0"/>
                        <a:t>Tại Hai Duong, một dự án thí điểm sử dụng giải pháp NELOW của WI.Plat kéo dài 5 tháng đã giúp tiết kiệm 30.000 mét khối nước mỗi năm, đồng thời giúp 20.000 dân cải thiện khả năng tiếp cận nước sạch với giá thấp.</a:t>
                      </a:r>
                    </a:p>
                    <a:p>
                      <a:pPr marL="0" lvl="0" indent="0" algn="l" rtl="0">
                        <a:spcBef>
                          <a:spcPts val="0"/>
                        </a:spcBef>
                        <a:spcAft>
                          <a:spcPts val="0"/>
                        </a:spcAft>
                        <a:buNone/>
                      </a:pPr>
                      <a:endParaRPr sz="800" dirty="0"/>
                    </a:p>
                    <a:p>
                      <a:pPr marL="0" lvl="0" indent="0" algn="l" rtl="0">
                        <a:spcBef>
                          <a:spcPts val="0"/>
                        </a:spcBef>
                        <a:spcAft>
                          <a:spcPts val="0"/>
                        </a:spcAft>
                        <a:buNone/>
                      </a:pPr>
                      <a:r>
                        <a:rPr lang="vi-VN" sz="800" dirty="0"/>
                        <a:t>Năm 2021, công ty đã phát hiện 280 điểm rò rỉ nước, tiết kiệm hơn 1,2 triệu mét khối nước cho 17 khách hàng tại Hàn Quốc.</a:t>
                      </a:r>
                    </a:p>
                    <a:p>
                      <a:pPr marL="0" lvl="0" indent="0" algn="l" rtl="0">
                        <a:spcBef>
                          <a:spcPts val="0"/>
                        </a:spcBef>
                        <a:spcAft>
                          <a:spcPts val="0"/>
                        </a:spcAft>
                        <a:buClr>
                          <a:schemeClr val="dk1"/>
                        </a:buClr>
                        <a:buSzPts val="1100"/>
                        <a:buFont typeface="Arial"/>
                        <a:buNone/>
                      </a:pPr>
                      <a:r>
                        <a:rPr lang="vi-VN" sz="800" dirty="0"/>
                        <a:t> </a:t>
                      </a:r>
                    </a:p>
                    <a:p>
                      <a:pPr marL="0" lvl="0" indent="0" algn="l" rtl="0">
                        <a:spcBef>
                          <a:spcPts val="0"/>
                        </a:spcBef>
                        <a:spcAft>
                          <a:spcPts val="0"/>
                        </a:spcAft>
                        <a:buClr>
                          <a:schemeClr val="dk1"/>
                        </a:buClr>
                        <a:buSzPts val="1100"/>
                        <a:buFont typeface="Arial"/>
                        <a:buNone/>
                      </a:pPr>
                      <a:r>
                        <a:rPr lang="vi-VN" sz="800" dirty="0"/>
                        <a:t>Quận Gapyeong ở phía đông bắc Seoul, sau khi triển khai công nghệ của WI.Plat đã phát hiện ra 24 vị trí rò rỉ, hạ tỷ lệ NRW từ 30% vào năm 2020 xuống còn 23% vào năm 2022. </a:t>
                      </a:r>
                    </a:p>
                    <a:p>
                      <a:pPr marL="0" lvl="0" indent="0" algn="l" rtl="0">
                        <a:spcBef>
                          <a:spcPts val="0"/>
                        </a:spcBef>
                        <a:spcAft>
                          <a:spcPts val="0"/>
                        </a:spcAft>
                        <a:buClr>
                          <a:schemeClr val="dk1"/>
                        </a:buClr>
                        <a:buSzPts val="1100"/>
                        <a:buFont typeface="Arial"/>
                        <a:buNone/>
                      </a:pPr>
                      <a:endParaRPr sz="800" dirty="0"/>
                    </a:p>
                    <a:p>
                      <a:pPr marL="0" lvl="0" indent="0" algn="l" rtl="0">
                        <a:spcBef>
                          <a:spcPts val="0"/>
                        </a:spcBef>
                        <a:spcAft>
                          <a:spcPts val="0"/>
                        </a:spcAft>
                        <a:buNone/>
                      </a:pPr>
                      <a:endParaRPr sz="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225" name="Google Shape;225;p28"/>
          <p:cNvSpPr txBox="1"/>
          <p:nvPr/>
        </p:nvSpPr>
        <p:spPr>
          <a:xfrm>
            <a:off x="456675" y="4659550"/>
            <a:ext cx="3000000" cy="2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100"/>
              </a:spcBef>
              <a:spcAft>
                <a:spcPts val="1100"/>
              </a:spcAft>
              <a:buNone/>
            </a:pPr>
            <a:r>
              <a:rPr lang="vi-VN" sz="722" i="1">
                <a:solidFill>
                  <a:schemeClr val="dk1"/>
                </a:solidFill>
              </a:rPr>
              <a:t>Nguồn: </a:t>
            </a:r>
            <a:r>
              <a:rPr lang="vi-VN" sz="722" i="1" u="sng">
                <a:solidFill>
                  <a:schemeClr val="hlink"/>
                </a:solidFill>
                <a:hlinkClick r:id="rId3"/>
              </a:rPr>
              <a:t>https://www.startupidea.kr/</a:t>
            </a:r>
          </a:p>
        </p:txBody>
      </p:sp>
      <p:sp>
        <p:nvSpPr>
          <p:cNvPr id="226" name="Google Shape;226;p28"/>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solidFill>
                  <a:srgbClr val="009FDA"/>
                </a:solidFill>
              </a:rPr>
              <a:t>THỬ THÁCH ĐỔI MỚI SÁNG TẠO DỰA TRÊN DỮ LIỆU MỞ: </a:t>
            </a:r>
            <a:br>
              <a:rPr lang="vi-VN" sz="2200" b="1">
                <a:solidFill>
                  <a:srgbClr val="009FDA"/>
                </a:solidFill>
              </a:rPr>
            </a:br>
            <a:r>
              <a:rPr lang="vi-VN" sz="2200" b="1">
                <a:solidFill>
                  <a:srgbClr val="002244"/>
                </a:solidFill>
              </a:rPr>
              <a:t>HÀN QUỐC</a:t>
            </a:r>
          </a:p>
        </p:txBody>
      </p:sp>
      <p:cxnSp>
        <p:nvCxnSpPr>
          <p:cNvPr id="227" name="Google Shape;227;p28"/>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228" name="Google Shape;228;p2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14</a:t>
            </a:fld>
            <a:endParaRPr lang="en" sz="1200"/>
          </a:p>
        </p:txBody>
      </p:sp>
      <p:pic>
        <p:nvPicPr>
          <p:cNvPr id="229" name="Google Shape;229;p28"/>
          <p:cNvPicPr preferRelativeResize="0"/>
          <p:nvPr/>
        </p:nvPicPr>
        <p:blipFill>
          <a:blip r:embed="rId4">
            <a:alphaModFix/>
          </a:blip>
          <a:stretch>
            <a:fillRect/>
          </a:stretch>
        </p:blipFill>
        <p:spPr>
          <a:xfrm>
            <a:off x="378825" y="1889950"/>
            <a:ext cx="1101875" cy="4649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9"/>
          <p:cNvSpPr txBox="1">
            <a:spLocks noGrp="1"/>
          </p:cNvSpPr>
          <p:nvPr>
            <p:ph type="body" idx="1"/>
          </p:nvPr>
        </p:nvSpPr>
        <p:spPr>
          <a:xfrm>
            <a:off x="456675" y="951175"/>
            <a:ext cx="8237700" cy="4182424"/>
          </a:xfrm>
          <a:prstGeom prst="rect">
            <a:avLst/>
          </a:prstGeom>
        </p:spPr>
        <p:txBody>
          <a:bodyPr spcFirstLastPara="1" wrap="square" lIns="91425" tIns="91425" rIns="91425" bIns="91425" anchor="t" anchorCtr="0">
            <a:noAutofit/>
          </a:bodyPr>
          <a:lstStyle/>
          <a:p>
            <a:pPr marL="285750" lvl="0" indent="-292100">
              <a:lnSpc>
                <a:spcPct val="100000"/>
              </a:lnSpc>
              <a:buClr>
                <a:schemeClr val="dk1"/>
              </a:buClr>
              <a:buSzPts val="1000"/>
            </a:pPr>
            <a:r>
              <a:rPr lang="vi-VN" sz="1000" dirty="0">
                <a:solidFill>
                  <a:schemeClr val="dk1"/>
                </a:solidFill>
              </a:rPr>
              <a:t>Dữ liệu mở cho thấy tính khả thi cũng như giá trị tiềm năng tại các khu vực triển khai (Indonesia) có bối cảnh tương tự Tp.HCM.</a:t>
            </a:r>
          </a:p>
          <a:p>
            <a:pPr marL="285750" lvl="0" indent="-292100" algn="l" rtl="0">
              <a:lnSpc>
                <a:spcPct val="100000"/>
              </a:lnSpc>
              <a:spcBef>
                <a:spcPts val="1100"/>
              </a:spcBef>
              <a:spcAft>
                <a:spcPts val="0"/>
              </a:spcAft>
              <a:buClr>
                <a:schemeClr val="dk1"/>
              </a:buClr>
              <a:buSzPts val="1000"/>
              <a:buChar char="●"/>
            </a:pPr>
            <a:r>
              <a:rPr lang="vi-VN" sz="1000" dirty="0">
                <a:solidFill>
                  <a:schemeClr val="dk1"/>
                </a:solidFill>
              </a:rPr>
              <a:t>Các cuộc thi đổi mới sáng tạo khu vực công được tổ chức tại các khu vực (Ấn Độ) có bối cảnh tương tự Tp.HCM cũng cho thấy tính khả thi và giá trị tiềm năng.</a:t>
            </a:r>
            <a:br>
              <a:rPr lang="vi-VN" sz="1000" dirty="0">
                <a:solidFill>
                  <a:schemeClr val="dk1"/>
                </a:solidFill>
              </a:rPr>
            </a:br>
            <a:endParaRPr lang="vi-VN" sz="1000" dirty="0">
              <a:solidFill>
                <a:schemeClr val="dk1"/>
              </a:solidFill>
            </a:endParaRPr>
          </a:p>
          <a:p>
            <a:pPr marL="285750" lvl="0" indent="-292100" algn="l" rtl="0">
              <a:lnSpc>
                <a:spcPct val="100000"/>
              </a:lnSpc>
              <a:spcBef>
                <a:spcPts val="0"/>
              </a:spcBef>
              <a:spcAft>
                <a:spcPts val="0"/>
              </a:spcAft>
              <a:buClr>
                <a:schemeClr val="dk1"/>
              </a:buClr>
              <a:buSzPts val="1000"/>
              <a:buChar char="●"/>
            </a:pPr>
            <a:r>
              <a:rPr lang="vi-VN" sz="1000" dirty="0">
                <a:solidFill>
                  <a:schemeClr val="dk1"/>
                </a:solidFill>
              </a:rPr>
              <a:t>Tuy có bối cảnh phát triển khác với Tp.HCM nhưng Cuộc thi Ý tưởng khởi nghiệp sử dụng dữ liệu khu vực công của Hàn Quốc là hình mẫu về một chương trình tồn tại lâu dài (10 năm), cung cấp thông lệ tốt nhất về triển khai cuộc thi đổi mới sáng tạo do khu vực công khởi xướng, mời gọi các doanh nghiệp khởi nghiệp đề xuất giải pháp tận dụng dữ liệu mở. Hình thức và cấu trúc các cuộc thi này như sau: </a:t>
            </a: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28600" algn="l" rtl="0">
              <a:lnSpc>
                <a:spcPct val="100000"/>
              </a:lnSpc>
              <a:spcBef>
                <a:spcPts val="1100"/>
              </a:spcBef>
              <a:spcAft>
                <a:spcPts val="0"/>
              </a:spcAft>
              <a:buNone/>
            </a:pPr>
            <a:endParaRPr sz="1000" dirty="0">
              <a:solidFill>
                <a:schemeClr val="dk1"/>
              </a:solidFill>
            </a:endParaRPr>
          </a:p>
          <a:p>
            <a:pPr marL="285750" lvl="0" indent="-292100" algn="l" rtl="0">
              <a:lnSpc>
                <a:spcPct val="100000"/>
              </a:lnSpc>
              <a:spcBef>
                <a:spcPts val="1100"/>
              </a:spcBef>
              <a:spcAft>
                <a:spcPts val="1100"/>
              </a:spcAft>
              <a:buClr>
                <a:schemeClr val="dk1"/>
              </a:buClr>
              <a:buSzPts val="1000"/>
              <a:buChar char="●"/>
            </a:pPr>
            <a:r>
              <a:rPr lang="vi-VN" sz="1000" dirty="0">
                <a:solidFill>
                  <a:schemeClr val="dk1"/>
                </a:solidFill>
              </a:rPr>
              <a:t>Ví dụ của Hàn Quốc cũng cho thấy thông lệ tốt nhất là thực hiện hỗ trợ liên tục đối với các đơn vị chiến thắng thử thách. Ngoài giải thưởng bằng tiền mặt và sự hỗ trợ về truyền thông, các đơn vị chiến thắng của chương trình còn được giới thiệu tới các nhà đầu tư, các khách hàng doanh nghiệp tiềm năng, đơn vị chủ quản dữ liệu của chính phủ,các trung tâm ươm tạo để được hỗ trợ xây dựng nguyên mẫu, chứng minh tính khả thi và thương mại hóa.</a:t>
            </a:r>
          </a:p>
        </p:txBody>
      </p:sp>
      <p:sp>
        <p:nvSpPr>
          <p:cNvPr id="235" name="Google Shape;235;p29"/>
          <p:cNvSpPr/>
          <p:nvPr/>
        </p:nvSpPr>
        <p:spPr>
          <a:xfrm>
            <a:off x="821625" y="2303300"/>
            <a:ext cx="7865700" cy="1956000"/>
          </a:xfrm>
          <a:prstGeom prst="roundRect">
            <a:avLst>
              <a:gd name="adj" fmla="val 4203"/>
            </a:avLst>
          </a:prstGeom>
          <a:solidFill>
            <a:srgbClr val="F3F3F3"/>
          </a:solidFill>
          <a:ln>
            <a:noFill/>
          </a:ln>
        </p:spPr>
        <p:txBody>
          <a:bodyPr spcFirstLastPara="1" wrap="square" lIns="68575" tIns="34275" rIns="68575" bIns="34275" anchor="ctr" anchorCtr="0">
            <a:noAutofit/>
          </a:bodyPr>
          <a:lstStyle/>
          <a:p>
            <a:pPr marL="228600" lvl="0" indent="0" algn="l" rtl="0">
              <a:lnSpc>
                <a:spcPct val="100000"/>
              </a:lnSpc>
              <a:spcBef>
                <a:spcPts val="400"/>
              </a:spcBef>
              <a:spcAft>
                <a:spcPts val="0"/>
              </a:spcAft>
              <a:buNone/>
            </a:pPr>
            <a:r>
              <a:rPr lang="vi-VN" sz="800" b="1" dirty="0">
                <a:solidFill>
                  <a:srgbClr val="004890"/>
                </a:solidFill>
              </a:rPr>
              <a:t>Đăng ký tham gia:</a:t>
            </a:r>
          </a:p>
          <a:p>
            <a:pPr marL="228600" lvl="0" indent="0" algn="l" rtl="0">
              <a:lnSpc>
                <a:spcPct val="100000"/>
              </a:lnSpc>
              <a:spcBef>
                <a:spcPts val="400"/>
              </a:spcBef>
              <a:spcAft>
                <a:spcPts val="0"/>
              </a:spcAft>
              <a:buNone/>
            </a:pPr>
            <a:r>
              <a:rPr lang="vi-VN" sz="800" dirty="0">
                <a:solidFill>
                  <a:schemeClr val="dk1"/>
                </a:solidFill>
              </a:rPr>
              <a:t>Tương tự như vòng đăng ký, các nhóm nhập thông tin và chọn một danh mục hoặc lĩnh vực để tham gia thi.</a:t>
            </a:r>
          </a:p>
          <a:p>
            <a:pPr marL="228600" lvl="0" indent="0" algn="l" rtl="0">
              <a:lnSpc>
                <a:spcPct val="100000"/>
              </a:lnSpc>
              <a:spcBef>
                <a:spcPts val="1000"/>
              </a:spcBef>
              <a:spcAft>
                <a:spcPts val="0"/>
              </a:spcAft>
              <a:buNone/>
            </a:pPr>
            <a:r>
              <a:rPr lang="vi-VN" sz="800" b="1" dirty="0">
                <a:solidFill>
                  <a:srgbClr val="004890"/>
                </a:solidFill>
              </a:rPr>
              <a:t>Truy cập nguồn dữ liệu được cung cấp:</a:t>
            </a:r>
          </a:p>
          <a:p>
            <a:pPr marL="228600" lvl="0" indent="0" algn="l" rtl="0">
              <a:lnSpc>
                <a:spcPct val="100000"/>
              </a:lnSpc>
              <a:spcBef>
                <a:spcPts val="400"/>
              </a:spcBef>
              <a:spcAft>
                <a:spcPts val="0"/>
              </a:spcAft>
              <a:buNone/>
            </a:pPr>
            <a:r>
              <a:rPr lang="vi-VN" sz="800" dirty="0">
                <a:solidFill>
                  <a:schemeClr val="dk1"/>
                </a:solidFill>
              </a:rPr>
              <a:t>Các nhóm được cấp quyền truy cập các bộ dữ liệu mở cần thiết cho việc thực hiện giải pháp. Các bộ dữ liệu có thể đã được công khai từ trước, hoặc được công khai cho các bên khác ngoài các tổ chức, cá nhân tham gia.</a:t>
            </a:r>
          </a:p>
          <a:p>
            <a:pPr marL="228600" lvl="0" indent="0" algn="l" rtl="0">
              <a:lnSpc>
                <a:spcPct val="100000"/>
              </a:lnSpc>
              <a:spcBef>
                <a:spcPts val="1000"/>
              </a:spcBef>
              <a:spcAft>
                <a:spcPts val="0"/>
              </a:spcAft>
              <a:buNone/>
            </a:pPr>
            <a:r>
              <a:rPr lang="vi-VN" sz="800" b="1" dirty="0">
                <a:solidFill>
                  <a:srgbClr val="004890"/>
                </a:solidFill>
              </a:rPr>
              <a:t>Thời gian:</a:t>
            </a:r>
          </a:p>
          <a:p>
            <a:pPr marL="228600" lvl="0" indent="0" algn="l" rtl="0">
              <a:lnSpc>
                <a:spcPct val="100000"/>
              </a:lnSpc>
              <a:spcBef>
                <a:spcPts val="400"/>
              </a:spcBef>
              <a:spcAft>
                <a:spcPts val="0"/>
              </a:spcAft>
              <a:buNone/>
            </a:pPr>
            <a:r>
              <a:rPr lang="vi-VN" sz="800" dirty="0">
                <a:solidFill>
                  <a:schemeClr val="dk1"/>
                </a:solidFill>
              </a:rPr>
              <a:t>30-60 ngày để xây dựng nguyên mẫu cho giải pháp.</a:t>
            </a:r>
          </a:p>
          <a:p>
            <a:pPr marL="228600" lvl="0" indent="0" algn="l" rtl="0">
              <a:lnSpc>
                <a:spcPct val="100000"/>
              </a:lnSpc>
              <a:spcBef>
                <a:spcPts val="1000"/>
              </a:spcBef>
              <a:spcAft>
                <a:spcPts val="0"/>
              </a:spcAft>
              <a:buNone/>
            </a:pPr>
            <a:r>
              <a:rPr lang="vi-VN" sz="800" b="1" dirty="0">
                <a:solidFill>
                  <a:srgbClr val="004890"/>
                </a:solidFill>
              </a:rPr>
              <a:t>Tiêu chí đánh giá:</a:t>
            </a:r>
          </a:p>
          <a:p>
            <a:pPr marL="228600" lvl="0" indent="0" algn="l" rtl="0">
              <a:lnSpc>
                <a:spcPct val="100000"/>
              </a:lnSpc>
              <a:spcBef>
                <a:spcPts val="400"/>
              </a:spcBef>
              <a:spcAft>
                <a:spcPts val="400"/>
              </a:spcAft>
              <a:buClr>
                <a:schemeClr val="dk1"/>
              </a:buClr>
              <a:buSzPts val="1100"/>
              <a:buFont typeface="Arial"/>
              <a:buNone/>
            </a:pPr>
            <a:r>
              <a:rPr lang="vi-VN" sz="800" dirty="0">
                <a:solidFill>
                  <a:schemeClr val="dk1"/>
                </a:solidFill>
              </a:rPr>
              <a:t>Tùy vào loại cuộc thi, các bên tham gia sẽ chỉ nộp bản thuyết minh được chuẩn bị kỹ lưỡng về ý tưởng giải pháp, hoặc bản thuyết minh kèm theo nguyên mẫu vận hành được để phục vụ đánh giá.</a:t>
            </a:r>
          </a:p>
        </p:txBody>
      </p:sp>
      <p:sp>
        <p:nvSpPr>
          <p:cNvPr id="236" name="Google Shape;236;p29"/>
          <p:cNvSpPr/>
          <p:nvPr/>
        </p:nvSpPr>
        <p:spPr>
          <a:xfrm>
            <a:off x="456674" y="322975"/>
            <a:ext cx="8687325" cy="4920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Clr>
                <a:schemeClr val="dk1"/>
              </a:buClr>
              <a:buSzPts val="1100"/>
              <a:buFont typeface="Arial"/>
              <a:buNone/>
            </a:pPr>
            <a:r>
              <a:rPr lang="vi-VN" sz="2200" b="1">
                <a:solidFill>
                  <a:srgbClr val="009FDA"/>
                </a:solidFill>
              </a:rPr>
              <a:t>MÔ HÌNH TIÊU BIỂU TRONG KHU VỰC: </a:t>
            </a:r>
            <a:r>
              <a:rPr lang="vi-VN" sz="2200" b="1">
                <a:solidFill>
                  <a:srgbClr val="002244"/>
                </a:solidFill>
              </a:rPr>
              <a:t>BÀI HỌC KINH NGHIỆM</a:t>
            </a:r>
          </a:p>
        </p:txBody>
      </p:sp>
      <p:cxnSp>
        <p:nvCxnSpPr>
          <p:cNvPr id="237" name="Google Shape;237;p29"/>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238" name="Google Shape;238;p2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15</a:t>
            </a:fld>
            <a:endParaRPr lang="en" sz="12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242"/>
        <p:cNvGrpSpPr/>
        <p:nvPr/>
      </p:nvGrpSpPr>
      <p:grpSpPr>
        <a:xfrm>
          <a:off x="0" y="0"/>
          <a:ext cx="0" cy="0"/>
          <a:chOff x="0" y="0"/>
          <a:chExt cx="0" cy="0"/>
        </a:xfrm>
      </p:grpSpPr>
      <p:sp>
        <p:nvSpPr>
          <p:cNvPr id="243" name="Google Shape;243;p30"/>
          <p:cNvSpPr txBox="1"/>
          <p:nvPr/>
        </p:nvSpPr>
        <p:spPr>
          <a:xfrm>
            <a:off x="552294" y="2975756"/>
            <a:ext cx="7665274"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endParaRPr sz="1800" dirty="0">
              <a:solidFill>
                <a:schemeClr val="bg1"/>
              </a:solidFill>
            </a:endParaRPr>
          </a:p>
          <a:p>
            <a:pPr marL="0" marR="0" lvl="0" indent="0" algn="l" rtl="0">
              <a:spcBef>
                <a:spcPts val="0"/>
              </a:spcBef>
              <a:spcAft>
                <a:spcPts val="0"/>
              </a:spcAft>
              <a:buNone/>
            </a:pPr>
            <a:r>
              <a:rPr lang="vi-VN" sz="3600" b="1" dirty="0">
                <a:solidFill>
                  <a:schemeClr val="bg1"/>
                </a:solidFill>
              </a:rPr>
              <a:t>Tình hình triển </a:t>
            </a:r>
            <a:r>
              <a:rPr lang="vi-VN" sz="3600" b="1">
                <a:solidFill>
                  <a:schemeClr val="bg1"/>
                </a:solidFill>
              </a:rPr>
              <a:t>khai </a:t>
            </a:r>
            <a:endParaRPr lang="en-US" sz="3600" b="1">
              <a:solidFill>
                <a:schemeClr val="bg1"/>
              </a:solidFill>
            </a:endParaRPr>
          </a:p>
          <a:p>
            <a:pPr marL="0" marR="0" lvl="0" indent="0" algn="l" rtl="0">
              <a:spcBef>
                <a:spcPts val="0"/>
              </a:spcBef>
              <a:spcAft>
                <a:spcPts val="0"/>
              </a:spcAft>
              <a:buNone/>
            </a:pPr>
            <a:r>
              <a:rPr lang="vi-VN" sz="3600" b="1">
                <a:solidFill>
                  <a:schemeClr val="bg1"/>
                </a:solidFill>
              </a:rPr>
              <a:t>Kho </a:t>
            </a:r>
            <a:r>
              <a:rPr lang="vi-VN" sz="3600" b="1" dirty="0">
                <a:solidFill>
                  <a:schemeClr val="bg1"/>
                </a:solidFill>
              </a:rPr>
              <a:t>dữ liệu </a:t>
            </a:r>
            <a:r>
              <a:rPr lang="vi-VN" sz="3600" b="1">
                <a:solidFill>
                  <a:schemeClr val="bg1"/>
                </a:solidFill>
              </a:rPr>
              <a:t>và Cổng </a:t>
            </a:r>
            <a:r>
              <a:rPr lang="vi-VN" sz="3600" b="1" dirty="0">
                <a:solidFill>
                  <a:schemeClr val="bg1"/>
                </a:solidFill>
              </a:rPr>
              <a:t>dữ liệu mở tại </a:t>
            </a:r>
            <a:r>
              <a:rPr lang="vi-VN" sz="3600" b="1" dirty="0" err="1">
                <a:solidFill>
                  <a:schemeClr val="bg1"/>
                </a:solidFill>
              </a:rPr>
              <a:t>Tp.HCM</a:t>
            </a:r>
            <a:endParaRPr lang="vi-VN" sz="3600" b="1" dirty="0">
              <a:solidFill>
                <a:schemeClr val="bg1"/>
              </a:solidFill>
            </a:endParaRPr>
          </a:p>
        </p:txBody>
      </p:sp>
      <p:cxnSp>
        <p:nvCxnSpPr>
          <p:cNvPr id="244" name="Google Shape;244;p30"/>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245" name="Google Shape;245;p30"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1"/>
          <p:cNvSpPr/>
          <p:nvPr/>
        </p:nvSpPr>
        <p:spPr>
          <a:xfrm>
            <a:off x="456675" y="0"/>
            <a:ext cx="7045200"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a:solidFill>
                  <a:srgbClr val="009FDA"/>
                </a:solidFill>
              </a:rPr>
              <a:t>KHO DỮ LIỆU TP.HCM: </a:t>
            </a:r>
            <a:r>
              <a:rPr lang="vi-VN" sz="2200" b="1">
                <a:solidFill>
                  <a:srgbClr val="002244"/>
                </a:solidFill>
              </a:rPr>
              <a:t>NHU CẦU VỀ DỮ LIỆU</a:t>
            </a:r>
          </a:p>
        </p:txBody>
      </p:sp>
      <p:cxnSp>
        <p:nvCxnSpPr>
          <p:cNvPr id="251" name="Google Shape;251;p31"/>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252" name="Google Shape;252;p31"/>
          <p:cNvSpPr/>
          <p:nvPr/>
        </p:nvSpPr>
        <p:spPr>
          <a:xfrm>
            <a:off x="464050" y="1037275"/>
            <a:ext cx="8073900" cy="6780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TP.HCM đã thiết lập Kho dữ liệu để hỗ trợ hoạt động chia sẻ dữ liệu giữa các cơ quan chính quyền. Bên cạnh đó, Thành phố cũng đưa vào vận hành Cổng dữ liệu mở, lưu trữ và chia sẻ một phần Kho dữ liệu với người dân.</a:t>
            </a:r>
          </a:p>
        </p:txBody>
      </p:sp>
      <p:sp>
        <p:nvSpPr>
          <p:cNvPr id="253" name="Google Shape;253;p31"/>
          <p:cNvSpPr/>
          <p:nvPr/>
        </p:nvSpPr>
        <p:spPr>
          <a:xfrm>
            <a:off x="464050" y="1769600"/>
            <a:ext cx="8073900" cy="1111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0"/>
              </a:spcAft>
              <a:buClr>
                <a:schemeClr val="dk1"/>
              </a:buClr>
              <a:buSzPts val="1000"/>
              <a:buChar char="●"/>
            </a:pPr>
            <a:r>
              <a:rPr lang="vi-VN" sz="1000">
                <a:solidFill>
                  <a:schemeClr val="dk1"/>
                </a:solidFill>
              </a:rPr>
              <a:t>Tháng 06/2022, Thành phố đã tiến hành đánh giá tính khả dụng và chất lượng của dữ liệu tại các sở ban ngành, trong đó đánh giá năng lực quản trị dữ liệu của các cơ quan chính quyền thành phố ở ba lĩnh vực chính: </a:t>
            </a:r>
          </a:p>
          <a:p>
            <a:pPr marL="914400" lvl="1" indent="-292100" algn="l" rtl="0">
              <a:lnSpc>
                <a:spcPct val="115000"/>
              </a:lnSpc>
              <a:spcBef>
                <a:spcPts val="0"/>
              </a:spcBef>
              <a:spcAft>
                <a:spcPts val="0"/>
              </a:spcAft>
              <a:buClr>
                <a:schemeClr val="dk1"/>
              </a:buClr>
              <a:buSzPts val="1000"/>
              <a:buChar char="○"/>
            </a:pPr>
            <a:r>
              <a:rPr lang="vi-VN" sz="1000">
                <a:solidFill>
                  <a:schemeClr val="dk1"/>
                </a:solidFill>
              </a:rPr>
              <a:t>Quy hoạch &amp; quản lý đô thị</a:t>
            </a:r>
          </a:p>
          <a:p>
            <a:pPr marL="914400" lvl="1" indent="-292100" algn="l" rtl="0">
              <a:lnSpc>
                <a:spcPct val="115000"/>
              </a:lnSpc>
              <a:spcBef>
                <a:spcPts val="0"/>
              </a:spcBef>
              <a:spcAft>
                <a:spcPts val="0"/>
              </a:spcAft>
              <a:buClr>
                <a:schemeClr val="dk1"/>
              </a:buClr>
              <a:buSzPts val="1000"/>
              <a:buChar char="○"/>
            </a:pPr>
            <a:r>
              <a:rPr lang="vi-VN" sz="1000">
                <a:solidFill>
                  <a:schemeClr val="dk1"/>
                </a:solidFill>
              </a:rPr>
              <a:t>Dịch vụ xã hội, dịch vụ thiết yếu</a:t>
            </a:r>
          </a:p>
          <a:p>
            <a:pPr marL="914400" lvl="1" indent="-292100" algn="l" rtl="0">
              <a:lnSpc>
                <a:spcPct val="115000"/>
              </a:lnSpc>
              <a:spcBef>
                <a:spcPts val="0"/>
              </a:spcBef>
              <a:spcAft>
                <a:spcPts val="0"/>
              </a:spcAft>
              <a:buClr>
                <a:schemeClr val="dk1"/>
              </a:buClr>
              <a:buSzPts val="1000"/>
              <a:buChar char="○"/>
            </a:pPr>
            <a:r>
              <a:rPr lang="vi-VN" sz="1000">
                <a:solidFill>
                  <a:schemeClr val="dk1"/>
                </a:solidFill>
              </a:rPr>
              <a:t>Phát triển kinh tế và tài chính</a:t>
            </a:r>
          </a:p>
        </p:txBody>
      </p:sp>
      <p:sp>
        <p:nvSpPr>
          <p:cNvPr id="254" name="Google Shape;254;p31"/>
          <p:cNvSpPr/>
          <p:nvPr/>
        </p:nvSpPr>
        <p:spPr>
          <a:xfrm>
            <a:off x="464050" y="2935125"/>
            <a:ext cx="8073900" cy="649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Thông qua kết quả đánh giá, đã xác định được nhu cầu liên sở về những bộ dữ liệu theo danh mục tại các trang tiếp theo.</a:t>
            </a:r>
          </a:p>
        </p:txBody>
      </p:sp>
      <p:sp>
        <p:nvSpPr>
          <p:cNvPr id="255" name="Google Shape;255;p31"/>
          <p:cNvSpPr/>
          <p:nvPr/>
        </p:nvSpPr>
        <p:spPr>
          <a:xfrm>
            <a:off x="464050" y="3659875"/>
            <a:ext cx="8073900" cy="649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Tuy nhiên, dù có nhu cầu hiện hữu, chất lượng và định dạng của hầu hết các bộ dữ liệu đều chưa phù hợp để cho phép chia sẻ thuận lợi. </a:t>
            </a:r>
          </a:p>
        </p:txBody>
      </p:sp>
      <p:sp>
        <p:nvSpPr>
          <p:cNvPr id="256" name="Google Shape;256;p3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17</a:t>
            </a:fld>
            <a:endParaRPr lang="en" sz="1200"/>
          </a:p>
        </p:txBody>
      </p:sp>
      <p:sp>
        <p:nvSpPr>
          <p:cNvPr id="257" name="Google Shape;257;p31"/>
          <p:cNvSpPr/>
          <p:nvPr/>
        </p:nvSpPr>
        <p:spPr>
          <a:xfrm>
            <a:off x="464050" y="4384625"/>
            <a:ext cx="8073900" cy="649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Chương trình ODSC sẽ đóng một vai trò quan trọng trong việc xác định các bộ dữ liệu cần ưu tiên làm sạch và đưa vào Kho dữ liệu, Cổng dữ liệu mở.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2"/>
          <p:cNvSpPr/>
          <p:nvPr/>
        </p:nvSpPr>
        <p:spPr>
          <a:xfrm>
            <a:off x="456674" y="0"/>
            <a:ext cx="8049651"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a:solidFill>
                  <a:srgbClr val="009FDA"/>
                </a:solidFill>
              </a:rPr>
              <a:t>KHO DỮ LIỆU TP.HCM:</a:t>
            </a:r>
            <a:r>
              <a:rPr lang="vi-VN" sz="2200" b="1">
                <a:solidFill>
                  <a:srgbClr val="002244"/>
                </a:solidFill>
              </a:rPr>
              <a:t> DỮ LIỆU KHÔNG GIAN ĐỊA LÝ</a:t>
            </a:r>
          </a:p>
        </p:txBody>
      </p:sp>
      <p:cxnSp>
        <p:nvCxnSpPr>
          <p:cNvPr id="263" name="Google Shape;263;p32"/>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graphicFrame>
        <p:nvGraphicFramePr>
          <p:cNvPr id="264" name="Google Shape;264;p32"/>
          <p:cNvGraphicFramePr/>
          <p:nvPr/>
        </p:nvGraphicFramePr>
        <p:xfrm>
          <a:off x="456675" y="963190"/>
          <a:ext cx="3998900" cy="3998970"/>
        </p:xfrm>
        <a:graphic>
          <a:graphicData uri="http://schemas.openxmlformats.org/drawingml/2006/table">
            <a:tbl>
              <a:tblPr>
                <a:noFill/>
                <a:tableStyleId>{DC99E7BC-81BC-4AFE-97A5-D6B88C13CA13}</a:tableStyleId>
              </a:tblPr>
              <a:tblGrid>
                <a:gridCol w="1367050">
                  <a:extLst>
                    <a:ext uri="{9D8B030D-6E8A-4147-A177-3AD203B41FA5}">
                      <a16:colId xmlns:a16="http://schemas.microsoft.com/office/drawing/2014/main" val="20000"/>
                    </a:ext>
                  </a:extLst>
                </a:gridCol>
                <a:gridCol w="1948325">
                  <a:extLst>
                    <a:ext uri="{9D8B030D-6E8A-4147-A177-3AD203B41FA5}">
                      <a16:colId xmlns:a16="http://schemas.microsoft.com/office/drawing/2014/main" val="20001"/>
                    </a:ext>
                  </a:extLst>
                </a:gridCol>
                <a:gridCol w="683525">
                  <a:extLst>
                    <a:ext uri="{9D8B030D-6E8A-4147-A177-3AD203B41FA5}">
                      <a16:colId xmlns:a16="http://schemas.microsoft.com/office/drawing/2014/main" val="20002"/>
                    </a:ext>
                  </a:extLst>
                </a:gridCol>
              </a:tblGrid>
              <a:tr h="147500">
                <a:tc>
                  <a:txBody>
                    <a:bodyPr/>
                    <a:lstStyle/>
                    <a:p>
                      <a:pPr marL="0" marR="0" lvl="0" indent="0" algn="ctr" rtl="0">
                        <a:lnSpc>
                          <a:spcPct val="100000"/>
                        </a:lnSpc>
                        <a:spcBef>
                          <a:spcPts val="0"/>
                        </a:spcBef>
                        <a:spcAft>
                          <a:spcPts val="0"/>
                        </a:spcAft>
                        <a:buNone/>
                      </a:pPr>
                      <a:r>
                        <a:rPr lang="vi-VN" sz="700" b="1">
                          <a:solidFill>
                            <a:schemeClr val="lt1"/>
                          </a:solidFill>
                        </a:rPr>
                        <a:t>Nhóm lớp dữ liệu</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700" b="1">
                          <a:solidFill>
                            <a:schemeClr val="lt1"/>
                          </a:solidFill>
                        </a:rPr>
                        <a:t>Kiểu dữ liệu được yêu cầu</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700" b="1">
                          <a:solidFill>
                            <a:schemeClr val="lt1"/>
                          </a:solidFill>
                        </a:rPr>
                        <a:t>Đơn vị chủ quản</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9BFFF"/>
                    </a:solidFill>
                  </a:tcPr>
                </a:tc>
                <a:extLst>
                  <a:ext uri="{0D108BD9-81ED-4DB2-BD59-A6C34878D82A}">
                    <a16:rowId xmlns:a16="http://schemas.microsoft.com/office/drawing/2014/main" val="10000"/>
                  </a:ext>
                </a:extLst>
              </a:tr>
              <a:tr h="258000">
                <a:tc rowSpan="4">
                  <a:txBody>
                    <a:bodyPr/>
                    <a:lstStyle/>
                    <a:p>
                      <a:pPr marL="57150" lvl="0" indent="0" algn="l" rtl="0">
                        <a:spcBef>
                          <a:spcPts val="0"/>
                        </a:spcBef>
                        <a:spcAft>
                          <a:spcPts val="0"/>
                        </a:spcAft>
                        <a:buNone/>
                      </a:pPr>
                      <a:r>
                        <a:rPr lang="vi-VN" sz="800" b="1">
                          <a:solidFill>
                            <a:srgbClr val="002244"/>
                          </a:solidFill>
                        </a:rPr>
                        <a:t>Dữ liệu đất đai</a:t>
                      </a:r>
                    </a:p>
                    <a:p>
                      <a:pPr marL="0" lvl="0" indent="0" algn="l" rtl="0">
                        <a:spcBef>
                          <a:spcPts val="0"/>
                        </a:spcBef>
                        <a:spcAft>
                          <a:spcPts val="0"/>
                        </a:spcAft>
                        <a:buNone/>
                      </a:pPr>
                      <a:endParaRPr sz="800" b="1">
                        <a:solidFill>
                          <a:srgbClr val="002244"/>
                        </a:solidFill>
                      </a:endParaRP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E8EBF5"/>
                    </a:solidFill>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địa chính</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vi-VN" sz="600">
                          <a:solidFill>
                            <a:schemeClr val="dk1"/>
                          </a:solidFill>
                        </a:rPr>
                        <a:t>Bộ TN&amp;MT, Quận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extLst>
                  <a:ext uri="{0D108BD9-81ED-4DB2-BD59-A6C34878D82A}">
                    <a16:rowId xmlns:a16="http://schemas.microsoft.com/office/drawing/2014/main" val="10001"/>
                  </a:ext>
                </a:extLst>
              </a:tr>
              <a:tr h="2580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hiện trạng sử dụng đất để thống kê, kiểm kê đất đai</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2"/>
                  </a:ext>
                </a:extLst>
              </a:tr>
              <a:tr h="2580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quy hoạch, kế hoạch sử dụng đất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vi-VN" sz="600">
                          <a:solidFill>
                            <a:schemeClr val="dk1"/>
                          </a:solidFill>
                        </a:rPr>
                        <a:t>Bộ TN&amp;MT, Quận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extLst>
                  <a:ext uri="{0D108BD9-81ED-4DB2-BD59-A6C34878D82A}">
                    <a16:rowId xmlns:a16="http://schemas.microsoft.com/office/drawing/2014/main" val="10003"/>
                  </a:ext>
                </a:extLst>
              </a:tr>
              <a:tr h="18355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không gian về giá đất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Font typeface="Arial"/>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4"/>
                  </a:ext>
                </a:extLst>
              </a:tr>
              <a:tr h="451125">
                <a:tc>
                  <a:txBody>
                    <a:bodyPr/>
                    <a:lstStyle/>
                    <a:p>
                      <a:pPr marL="57150" lvl="0" indent="0" algn="l" rtl="0">
                        <a:spcBef>
                          <a:spcPts val="0"/>
                        </a:spcBef>
                        <a:spcAft>
                          <a:spcPts val="0"/>
                        </a:spcAft>
                        <a:buNone/>
                      </a:pPr>
                      <a:r>
                        <a:rPr lang="vi-VN" sz="700" b="1">
                          <a:solidFill>
                            <a:srgbClr val="002244"/>
                          </a:solidFill>
                        </a:rPr>
                        <a:t>Nhóm chức năng liên quan đến khảo sát - Bản đồ và Viễn thám</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171450" marR="0" lvl="0" indent="-107950" algn="l" rtl="0">
                        <a:lnSpc>
                          <a:spcPct val="100000"/>
                        </a:lnSpc>
                        <a:spcBef>
                          <a:spcPts val="0"/>
                        </a:spcBef>
                        <a:spcAft>
                          <a:spcPts val="0"/>
                        </a:spcAft>
                        <a:buClr>
                          <a:schemeClr val="dk1"/>
                        </a:buClr>
                        <a:buSzPts val="800"/>
                        <a:buChar char="-"/>
                      </a:pPr>
                      <a:r>
                        <a:rPr lang="vi-VN" sz="800" u="none" strike="noStrike" cap="none">
                          <a:solidFill>
                            <a:schemeClr val="dk1"/>
                          </a:solidFill>
                          <a:latin typeface="Arial"/>
                          <a:ea typeface="Arial"/>
                          <a:cs typeface="Arial"/>
                          <a:sym typeface="Arial"/>
                        </a:rPr>
                        <a:t>Dữ liệu địa lý</a:t>
                      </a:r>
                    </a:p>
                    <a:p>
                      <a:pPr marL="171450" marR="0" lvl="0" indent="-107950" algn="l" rtl="0">
                        <a:lnSpc>
                          <a:spcPct val="100000"/>
                        </a:lnSpc>
                        <a:spcBef>
                          <a:spcPts val="0"/>
                        </a:spcBef>
                        <a:spcAft>
                          <a:spcPts val="0"/>
                        </a:spcAft>
                        <a:buClr>
                          <a:schemeClr val="dk1"/>
                        </a:buClr>
                        <a:buSzPts val="800"/>
                        <a:buChar char="-"/>
                      </a:pPr>
                      <a:r>
                        <a:rPr lang="vi-VN" sz="800" u="none" strike="noStrike" cap="none">
                          <a:solidFill>
                            <a:schemeClr val="dk1"/>
                          </a:solidFill>
                          <a:latin typeface="Arial"/>
                          <a:ea typeface="Arial"/>
                          <a:cs typeface="Arial"/>
                          <a:sym typeface="Arial"/>
                        </a:rPr>
                        <a:t>Viễn thám</a:t>
                      </a:r>
                    </a:p>
                    <a:p>
                      <a:pPr marL="171450" marR="0" lvl="0" indent="-107950" algn="l" rtl="0">
                        <a:lnSpc>
                          <a:spcPct val="100000"/>
                        </a:lnSpc>
                        <a:spcBef>
                          <a:spcPts val="0"/>
                        </a:spcBef>
                        <a:spcAft>
                          <a:spcPts val="0"/>
                        </a:spcAft>
                        <a:buClr>
                          <a:schemeClr val="dk1"/>
                        </a:buClr>
                        <a:buSzPts val="800"/>
                        <a:buChar char="-"/>
                      </a:pPr>
                      <a:r>
                        <a:rPr lang="vi-VN" sz="800" u="none" strike="noStrike" cap="none">
                          <a:solidFill>
                            <a:schemeClr val="dk1"/>
                          </a:solidFill>
                          <a:latin typeface="Arial"/>
                          <a:ea typeface="Arial"/>
                          <a:cs typeface="Arial"/>
                          <a:sym typeface="Arial"/>
                        </a:rPr>
                        <a:t>Dữ liệu LiDAR</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Font typeface="Arial"/>
                        <a:buNone/>
                      </a:pPr>
                      <a:r>
                        <a:rPr lang="vi-VN" sz="600">
                          <a:solidFill>
                            <a:schemeClr val="dk1"/>
                          </a:solidFill>
                        </a:rPr>
                        <a:t>Bộ TNMT, HĐND</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extLst>
                  <a:ext uri="{0D108BD9-81ED-4DB2-BD59-A6C34878D82A}">
                    <a16:rowId xmlns:a16="http://schemas.microsoft.com/office/drawing/2014/main" val="10005"/>
                  </a:ext>
                </a:extLst>
              </a:tr>
              <a:tr h="147500">
                <a:tc rowSpan="4">
                  <a:txBody>
                    <a:bodyPr/>
                    <a:lstStyle/>
                    <a:p>
                      <a:pPr marL="57150" marR="0" lvl="0" indent="0" algn="l" rtl="0">
                        <a:lnSpc>
                          <a:spcPct val="100000"/>
                        </a:lnSpc>
                        <a:spcBef>
                          <a:spcPts val="0"/>
                        </a:spcBef>
                        <a:spcAft>
                          <a:spcPts val="0"/>
                        </a:spcAft>
                        <a:buNone/>
                      </a:pPr>
                      <a:r>
                        <a:rPr lang="vi-VN" sz="800" b="1">
                          <a:solidFill>
                            <a:srgbClr val="002244"/>
                          </a:solidFill>
                        </a:rPr>
                        <a:t>Dữ liệu môi trường</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E8EBF5"/>
                    </a:solidFill>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trạm quan trắc môi trường</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6"/>
                  </a:ext>
                </a:extLst>
              </a:tr>
              <a:tr h="1475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xử lý chất thải</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7"/>
                  </a:ext>
                </a:extLst>
              </a:tr>
              <a:tr h="1475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đa dạng sinh học</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8"/>
                  </a:ext>
                </a:extLst>
              </a:tr>
              <a:tr h="29485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u="none" strike="noStrike" cap="none">
                          <a:solidFill>
                            <a:schemeClr val="dk1"/>
                          </a:solidFill>
                          <a:latin typeface="Arial"/>
                          <a:ea typeface="Arial"/>
                          <a:cs typeface="Arial"/>
                          <a:sym typeface="Arial"/>
                        </a:rPr>
                        <a:t>Dữ liệu không gian về nghĩa trang, cơ sở hỏa táng</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9"/>
                  </a:ext>
                </a:extLst>
              </a:tr>
              <a:tr h="147500">
                <a:tc rowSpan="3">
                  <a:txBody>
                    <a:bodyPr/>
                    <a:lstStyle/>
                    <a:p>
                      <a:pPr marL="57150" lvl="0" indent="0" algn="l" rtl="0">
                        <a:spcBef>
                          <a:spcPts val="0"/>
                        </a:spcBef>
                        <a:spcAft>
                          <a:spcPts val="0"/>
                        </a:spcAft>
                        <a:buNone/>
                      </a:pPr>
                      <a:r>
                        <a:rPr lang="vi-VN" sz="800" b="1">
                          <a:solidFill>
                            <a:srgbClr val="002244"/>
                          </a:solidFill>
                        </a:rPr>
                        <a:t>Dữ liệu tài nguyên nước</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vi-VN" sz="800">
                          <a:solidFill>
                            <a:schemeClr val="dk1"/>
                          </a:solidFill>
                        </a:rPr>
                        <a:t>Dữ liệu tình trạng tài nguyên nước</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0"/>
                  </a:ext>
                </a:extLst>
              </a:tr>
              <a:tr h="29485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a:solidFill>
                            <a:schemeClr val="dk1"/>
                          </a:solidFill>
                        </a:rPr>
                        <a:t>Dữ liệu không gian về nguồn xả chất thải, nguồn ô nhiễm gây ảnh hưởng đến tài nguyên nước</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1"/>
                  </a:ext>
                </a:extLst>
              </a:tr>
              <a:tr h="1475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a:solidFill>
                            <a:schemeClr val="dk1"/>
                          </a:solidFill>
                        </a:rPr>
                        <a:t>Dữ liệu tình trạng nước ngầm</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2"/>
                  </a:ext>
                </a:extLst>
              </a:tr>
              <a:tr h="147500">
                <a:tc rowSpan="3">
                  <a:txBody>
                    <a:bodyPr/>
                    <a:lstStyle/>
                    <a:p>
                      <a:pPr marL="57150" marR="0" lvl="0" indent="0" algn="l" rtl="0">
                        <a:lnSpc>
                          <a:spcPct val="100000"/>
                        </a:lnSpc>
                        <a:spcBef>
                          <a:spcPts val="0"/>
                        </a:spcBef>
                        <a:spcAft>
                          <a:spcPts val="0"/>
                        </a:spcAft>
                        <a:buNone/>
                      </a:pPr>
                      <a:r>
                        <a:rPr lang="vi-VN" sz="800" b="1">
                          <a:solidFill>
                            <a:srgbClr val="002244"/>
                          </a:solidFill>
                        </a:rPr>
                        <a:t>Dữ liệu khoáng sản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solidFill>
                      <a:srgbClr val="E8EBF5"/>
                    </a:solidFill>
                  </a:tcPr>
                </a:tc>
                <a:tc>
                  <a:txBody>
                    <a:bodyPr/>
                    <a:lstStyle/>
                    <a:p>
                      <a:pPr marL="0" marR="0" lvl="0" indent="0" algn="l" rtl="0">
                        <a:lnSpc>
                          <a:spcPct val="100000"/>
                        </a:lnSpc>
                        <a:spcBef>
                          <a:spcPts val="0"/>
                        </a:spcBef>
                        <a:spcAft>
                          <a:spcPts val="0"/>
                        </a:spcAft>
                        <a:buNone/>
                      </a:pPr>
                      <a:r>
                        <a:rPr lang="vi-VN" sz="800">
                          <a:solidFill>
                            <a:schemeClr val="dk1"/>
                          </a:solidFill>
                        </a:rPr>
                        <a:t>Dữ liệu địa chất và tiềm năng khoáng sản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3"/>
                  </a:ext>
                </a:extLst>
              </a:tr>
              <a:tr h="1475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a:solidFill>
                            <a:schemeClr val="dk1"/>
                          </a:solidFill>
                        </a:rPr>
                        <a:t>Dữ liệu quy hoạch khoáng sản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4"/>
                  </a:ext>
                </a:extLst>
              </a:tr>
              <a:tr h="147500">
                <a:tc vMerge="1">
                  <a:txBody>
                    <a:bodyPr/>
                    <a:lstStyle/>
                    <a:p>
                      <a:endParaRPr lang="en-US"/>
                    </a:p>
                  </a:txBody>
                  <a:tcPr/>
                </a:tc>
                <a:tc>
                  <a:txBody>
                    <a:bodyPr/>
                    <a:lstStyle/>
                    <a:p>
                      <a:pPr marL="0" marR="0" lvl="0" indent="0" algn="l" rtl="0">
                        <a:lnSpc>
                          <a:spcPct val="100000"/>
                        </a:lnSpc>
                        <a:spcBef>
                          <a:spcPts val="0"/>
                        </a:spcBef>
                        <a:spcAft>
                          <a:spcPts val="0"/>
                        </a:spcAft>
                        <a:buNone/>
                      </a:pPr>
                      <a:r>
                        <a:rPr lang="vi-VN" sz="800">
                          <a:solidFill>
                            <a:schemeClr val="dk1"/>
                          </a:solidFill>
                        </a:rPr>
                        <a:t>Hiện trạng các loại khoáng sản</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F3F3F3">
                          <a:alpha val="0"/>
                        </a:srgbClr>
                      </a:solidFill>
                      <a:prstDash val="solid"/>
                      <a:round/>
                      <a:headEnd type="none" w="sm" len="sm"/>
                      <a:tailEnd type="none" w="sm" len="sm"/>
                    </a:lnL>
                    <a:lnR w="9525"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15"/>
                  </a:ext>
                </a:extLst>
              </a:tr>
              <a:tr h="536325">
                <a:tc>
                  <a:txBody>
                    <a:bodyPr/>
                    <a:lstStyle/>
                    <a:p>
                      <a:pPr marL="57150" lvl="0" indent="0" algn="l" rtl="0">
                        <a:spcBef>
                          <a:spcPts val="0"/>
                        </a:spcBef>
                        <a:spcAft>
                          <a:spcPts val="0"/>
                        </a:spcAft>
                        <a:buNone/>
                      </a:pPr>
                      <a:r>
                        <a:rPr lang="vi-VN" sz="800" b="1">
                          <a:solidFill>
                            <a:srgbClr val="002244"/>
                          </a:solidFill>
                        </a:rPr>
                        <a:t>Dữ liệu khí tượng thủy văn</a:t>
                      </a:r>
                    </a:p>
                    <a:p>
                      <a:pPr marL="0" lvl="0" indent="0" algn="l" rtl="0">
                        <a:spcBef>
                          <a:spcPts val="0"/>
                        </a:spcBef>
                        <a:spcAft>
                          <a:spcPts val="0"/>
                        </a:spcAft>
                        <a:buNone/>
                      </a:pPr>
                      <a:endParaRPr sz="800" b="1">
                        <a:solidFill>
                          <a:srgbClr val="002244"/>
                        </a:solidFill>
                      </a:endParaRPr>
                    </a:p>
                  </a:txBody>
                  <a:tcPr marL="11625" marR="11625" marT="0" marB="0" anchor="ctr">
                    <a:lnL w="9525" cap="flat" cmpd="sng">
                      <a:solidFill>
                        <a:srgbClr val="EFEFEF">
                          <a:alpha val="0"/>
                        </a:srgbClr>
                      </a:solidFill>
                      <a:prstDash val="solid"/>
                      <a:round/>
                      <a:headEnd type="none" w="sm" len="sm"/>
                      <a:tailEnd type="none" w="sm" len="sm"/>
                    </a:lnL>
                    <a:lnR w="9525"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không gian, dữ liệu quan trắc, điều tra, khảo sát về khí tượng thủy văn, môi trường nước và không khí</a:t>
                      </a:r>
                    </a:p>
                  </a:txBody>
                  <a:tcPr marL="11625" marR="11625" marT="0" marB="0" anchor="ctr">
                    <a:lnL w="9525" cap="flat" cmpd="sng">
                      <a:solidFill>
                        <a:srgbClr val="EFEFEF">
                          <a:alpha val="0"/>
                        </a:srgbClr>
                      </a:solidFill>
                      <a:prstDash val="solid"/>
                      <a:round/>
                      <a:headEnd type="none" w="sm" len="sm"/>
                      <a:tailEnd type="none" w="sm" len="sm"/>
                    </a:lnL>
                    <a:lnR w="9525"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9525" cap="flat" cmpd="sng">
                      <a:solidFill>
                        <a:srgbClr val="EFEFEF">
                          <a:alpha val="0"/>
                        </a:srgbClr>
                      </a:solidFill>
                      <a:prstDash val="solid"/>
                      <a:round/>
                      <a:headEnd type="none" w="sm" len="sm"/>
                      <a:tailEnd type="none" w="sm" len="sm"/>
                    </a:lnL>
                    <a:lnR w="9525"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00AB51"/>
                    </a:solidFill>
                  </a:tcPr>
                </a:tc>
                <a:extLst>
                  <a:ext uri="{0D108BD9-81ED-4DB2-BD59-A6C34878D82A}">
                    <a16:rowId xmlns:a16="http://schemas.microsoft.com/office/drawing/2014/main" val="10016"/>
                  </a:ext>
                </a:extLst>
              </a:tr>
            </a:tbl>
          </a:graphicData>
        </a:graphic>
      </p:graphicFrame>
      <p:graphicFrame>
        <p:nvGraphicFramePr>
          <p:cNvPr id="265" name="Google Shape;265;p32"/>
          <p:cNvGraphicFramePr/>
          <p:nvPr/>
        </p:nvGraphicFramePr>
        <p:xfrm>
          <a:off x="4572000" y="963190"/>
          <a:ext cx="4122375" cy="4135416"/>
        </p:xfrm>
        <a:graphic>
          <a:graphicData uri="http://schemas.openxmlformats.org/drawingml/2006/table">
            <a:tbl>
              <a:tblPr>
                <a:noFill/>
                <a:tableStyleId>{DC99E7BC-81BC-4AFE-97A5-D6B88C13CA13}</a:tableStyleId>
              </a:tblPr>
              <a:tblGrid>
                <a:gridCol w="1098675">
                  <a:extLst>
                    <a:ext uri="{9D8B030D-6E8A-4147-A177-3AD203B41FA5}">
                      <a16:colId xmlns:a16="http://schemas.microsoft.com/office/drawing/2014/main" val="20000"/>
                    </a:ext>
                  </a:extLst>
                </a:gridCol>
                <a:gridCol w="2332300">
                  <a:extLst>
                    <a:ext uri="{9D8B030D-6E8A-4147-A177-3AD203B41FA5}">
                      <a16:colId xmlns:a16="http://schemas.microsoft.com/office/drawing/2014/main" val="20001"/>
                    </a:ext>
                  </a:extLst>
                </a:gridCol>
                <a:gridCol w="691400">
                  <a:extLst>
                    <a:ext uri="{9D8B030D-6E8A-4147-A177-3AD203B41FA5}">
                      <a16:colId xmlns:a16="http://schemas.microsoft.com/office/drawing/2014/main" val="20002"/>
                    </a:ext>
                  </a:extLst>
                </a:gridCol>
              </a:tblGrid>
              <a:tr h="149200">
                <a:tc>
                  <a:txBody>
                    <a:bodyPr/>
                    <a:lstStyle/>
                    <a:p>
                      <a:pPr marL="0" marR="0" lvl="0" indent="0" algn="ctr" rtl="0">
                        <a:lnSpc>
                          <a:spcPct val="100000"/>
                        </a:lnSpc>
                        <a:spcBef>
                          <a:spcPts val="0"/>
                        </a:spcBef>
                        <a:spcAft>
                          <a:spcPts val="0"/>
                        </a:spcAft>
                        <a:buNone/>
                      </a:pPr>
                      <a:r>
                        <a:rPr lang="vi-VN" sz="700" b="1">
                          <a:solidFill>
                            <a:schemeClr val="lt1"/>
                          </a:solidFill>
                        </a:rPr>
                        <a:t>Nhóm lớp dữ liệu</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700" b="1">
                          <a:solidFill>
                            <a:schemeClr val="lt1"/>
                          </a:solidFill>
                        </a:rPr>
                        <a:t>Kiểu dữ liệu được yêu cầu</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700" b="1">
                          <a:solidFill>
                            <a:schemeClr val="lt1"/>
                          </a:solidFill>
                        </a:rPr>
                        <a:t>Đơn vị chủ quản</a:t>
                      </a:r>
                    </a:p>
                  </a:txBody>
                  <a:tcPr marL="11625" marR="11625" marT="0" marB="0" anchor="ctr">
                    <a:lnL w="9525" cap="flat" cmpd="sng">
                      <a:solidFill>
                        <a:srgbClr val="FFFFFF">
                          <a:alpha val="0"/>
                        </a:srgbClr>
                      </a:solidFill>
                      <a:prstDash val="solid"/>
                      <a:round/>
                      <a:headEnd type="none" w="sm" len="sm"/>
                      <a:tailEnd type="none" w="sm" len="sm"/>
                    </a:lnL>
                    <a:lnR w="9525" cap="flat" cmpd="sng">
                      <a:solidFill>
                        <a:srgbClr val="FFFFFF">
                          <a:alpha val="0"/>
                        </a:srgbClr>
                      </a:solidFill>
                      <a:prstDash val="solid"/>
                      <a:round/>
                      <a:headEnd type="none" w="sm" len="sm"/>
                      <a:tailEnd type="none" w="sm" len="sm"/>
                    </a:lnR>
                    <a:lnT w="9525" cap="flat" cmpd="sng">
                      <a:solidFill>
                        <a:srgbClr val="FFFFF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9BFFF"/>
                    </a:solidFill>
                  </a:tcPr>
                </a:tc>
                <a:extLst>
                  <a:ext uri="{0D108BD9-81ED-4DB2-BD59-A6C34878D82A}">
                    <a16:rowId xmlns:a16="http://schemas.microsoft.com/office/drawing/2014/main" val="10000"/>
                  </a:ext>
                </a:extLst>
              </a:tr>
              <a:tr h="163900">
                <a:tc rowSpan="4">
                  <a:txBody>
                    <a:bodyPr/>
                    <a:lstStyle/>
                    <a:p>
                      <a:pPr marL="57150" lvl="0" indent="0" algn="l" rtl="0">
                        <a:spcBef>
                          <a:spcPts val="0"/>
                        </a:spcBef>
                        <a:spcAft>
                          <a:spcPts val="0"/>
                        </a:spcAft>
                        <a:buNone/>
                      </a:pPr>
                      <a:r>
                        <a:rPr lang="vi-VN" sz="800" b="1">
                          <a:solidFill>
                            <a:srgbClr val="002244"/>
                          </a:solidFill>
                        </a:rPr>
                        <a:t>Dữ liệu biển và hải đảo</a:t>
                      </a:r>
                    </a:p>
                  </a:txBody>
                  <a:tcPr marL="11625" marR="11625" marT="0" marB="0" anchor="ctr">
                    <a:lnL w="9525"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đa dạng sinh học và nguồn lợi thủy sản biển</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1"/>
                  </a:ext>
                </a:extLst>
              </a:tr>
              <a:tr h="163900">
                <a:tc vMerge="1">
                  <a:txBody>
                    <a:bodyPr/>
                    <a:lstStyle/>
                    <a:p>
                      <a:endParaRPr lang="en-US"/>
                    </a:p>
                  </a:txBody>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tài nguyên khoáng sản biển</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2"/>
                  </a:ext>
                </a:extLst>
              </a:tr>
              <a:tr h="163900">
                <a:tc vMerge="1">
                  <a:txBody>
                    <a:bodyPr/>
                    <a:lstStyle/>
                    <a:p>
                      <a:endParaRPr lang="en-US"/>
                    </a:p>
                  </a:txBody>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tài nguyên nước các khu vực biển và hải đảo</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3"/>
                  </a:ext>
                </a:extLst>
              </a:tr>
              <a:tr h="163900">
                <a:tc vMerge="1">
                  <a:txBody>
                    <a:bodyPr/>
                    <a:lstStyle/>
                    <a:p>
                      <a:endParaRPr lang="en-US"/>
                    </a:p>
                  </a:txBody>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địa hình đáy biển</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4"/>
                  </a:ext>
                </a:extLst>
              </a:tr>
              <a:tr h="272025">
                <a:tc>
                  <a:txBody>
                    <a:bodyPr/>
                    <a:lstStyle/>
                    <a:p>
                      <a:pPr marL="57150" lvl="0" indent="0" algn="l" rtl="0">
                        <a:spcBef>
                          <a:spcPts val="0"/>
                        </a:spcBef>
                        <a:spcAft>
                          <a:spcPts val="0"/>
                        </a:spcAft>
                        <a:buNone/>
                      </a:pPr>
                      <a:r>
                        <a:rPr lang="vi-VN" sz="800" b="1">
                          <a:solidFill>
                            <a:srgbClr val="002244"/>
                          </a:solidFill>
                        </a:rPr>
                        <a:t>Dữ liệu biến đổi khí hậu</a:t>
                      </a:r>
                    </a:p>
                  </a:txBody>
                  <a:tcPr marL="11625" marR="11625" marT="0" marB="0" anchor="ctr">
                    <a:lnL w="9525"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E8EBF5"/>
                    </a:solidFill>
                  </a:tcPr>
                </a:tc>
                <a:tc>
                  <a:txBody>
                    <a:bodyPr/>
                    <a:lstStyle/>
                    <a:p>
                      <a:pPr marL="0" marR="0" lvl="0" indent="0" algn="l" rtl="0">
                        <a:lnSpc>
                          <a:spcPct val="115000"/>
                        </a:lnSpc>
                        <a:spcBef>
                          <a:spcPts val="0"/>
                        </a:spcBef>
                        <a:spcAft>
                          <a:spcPts val="0"/>
                        </a:spcAft>
                        <a:buNone/>
                      </a:pPr>
                      <a:r>
                        <a:rPr lang="vi-VN" sz="800" u="none" strike="noStrike" cap="none">
                          <a:latin typeface="Arial"/>
                          <a:ea typeface="Arial"/>
                          <a:cs typeface="Arial"/>
                          <a:sym typeface="Arial"/>
                        </a:rPr>
                        <a:t>Dữ liệu về các kịch bản biến đổi khí hậu, nước biển dâng</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TN&amp;MT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5"/>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xây dựng</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không gian về hiện trạng nhà cao tầng và khu đô thị</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XD</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9525" cap="flat" cmpd="sng">
                      <a:solidFill>
                        <a:srgbClr val="EFEFEF">
                          <a:alpha val="0"/>
                        </a:srgbClr>
                      </a:solidFill>
                      <a:prstDash val="solid"/>
                      <a:round/>
                      <a:headEnd type="none" w="sm" len="sm"/>
                      <a:tailEnd type="none" w="sm" len="sm"/>
                    </a:lnB>
                    <a:solidFill>
                      <a:srgbClr val="872B90"/>
                    </a:solidFill>
                  </a:tcPr>
                </a:tc>
                <a:extLst>
                  <a:ext uri="{0D108BD9-81ED-4DB2-BD59-A6C34878D82A}">
                    <a16:rowId xmlns:a16="http://schemas.microsoft.com/office/drawing/2014/main" val="10006"/>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nhà ở và văn phòng</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E8EBF5"/>
                    </a:solidFill>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về nhà ở và văn phòng</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XD</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9525"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872B90"/>
                    </a:solidFill>
                  </a:tcPr>
                </a:tc>
                <a:extLst>
                  <a:ext uri="{0D108BD9-81ED-4DB2-BD59-A6C34878D82A}">
                    <a16:rowId xmlns:a16="http://schemas.microsoft.com/office/drawing/2014/main" val="10007"/>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hạ tầng</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hạ tầng xây dựng thành phố, trong đó có cây xanh, công viên</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XD</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872B90"/>
                    </a:solidFill>
                  </a:tcPr>
                </a:tc>
                <a:extLst>
                  <a:ext uri="{0D108BD9-81ED-4DB2-BD59-A6C34878D82A}">
                    <a16:rowId xmlns:a16="http://schemas.microsoft.com/office/drawing/2014/main" val="10008"/>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ngập nước</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E8EBF5"/>
                    </a:solidFill>
                  </a:tcPr>
                </a:tc>
                <a:tc>
                  <a:txBody>
                    <a:bodyPr/>
                    <a:lstStyle/>
                    <a:p>
                      <a:pPr marL="0" marR="0" lvl="0" indent="0" algn="l" rtl="0">
                        <a:lnSpc>
                          <a:spcPct val="115000"/>
                        </a:lnSpc>
                        <a:spcBef>
                          <a:spcPts val="0"/>
                        </a:spcBef>
                        <a:spcAft>
                          <a:spcPts val="0"/>
                        </a:spcAft>
                        <a:buNone/>
                      </a:pPr>
                      <a:r>
                        <a:rPr lang="vi-VN" sz="800">
                          <a:solidFill>
                            <a:schemeClr val="dk1"/>
                          </a:solidFill>
                        </a:rPr>
                        <a:t>Dữ liệu mô hình ngập nước thành phố</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XD</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872B90"/>
                    </a:solidFill>
                  </a:tcPr>
                </a:tc>
                <a:extLst>
                  <a:ext uri="{0D108BD9-81ED-4DB2-BD59-A6C34878D82A}">
                    <a16:rowId xmlns:a16="http://schemas.microsoft.com/office/drawing/2014/main" val="10009"/>
                  </a:ext>
                </a:extLst>
              </a:tr>
              <a:tr h="379575">
                <a:tc>
                  <a:txBody>
                    <a:bodyPr/>
                    <a:lstStyle/>
                    <a:p>
                      <a:pPr marL="57150" marR="0" lvl="0" indent="0" algn="l" rtl="0">
                        <a:lnSpc>
                          <a:spcPct val="100000"/>
                        </a:lnSpc>
                        <a:spcBef>
                          <a:spcPts val="0"/>
                        </a:spcBef>
                        <a:spcAft>
                          <a:spcPts val="0"/>
                        </a:spcAft>
                        <a:buNone/>
                      </a:pPr>
                      <a:r>
                        <a:rPr lang="vi-VN" sz="800" b="1">
                          <a:solidFill>
                            <a:srgbClr val="002244"/>
                          </a:solidFill>
                        </a:rPr>
                        <a:t>Dữ liệu quy hoạch đô thị</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quy hoạch chung, quy hoạch phân khu, quy hoạch chi tiết</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dk1"/>
                          </a:solidFill>
                        </a:rPr>
                        <a:t>Bộ XD, HĐND, Quận</a:t>
                      </a:r>
                    </a:p>
                  </a:txBody>
                  <a:tcPr marL="11625" marR="1162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extLst>
                  <a:ext uri="{0D108BD9-81ED-4DB2-BD59-A6C34878D82A}">
                    <a16:rowId xmlns:a16="http://schemas.microsoft.com/office/drawing/2014/main" val="10010"/>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vận tải công cộng</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E8EBF5"/>
                    </a:solidFill>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về tuyến, bến xe buýt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GTVT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9525" cap="flat" cmpd="sng">
                      <a:solidFill>
                        <a:srgbClr val="F3F3F3">
                          <a:alpha val="0"/>
                        </a:srgbClr>
                      </a:solidFill>
                      <a:prstDash val="solid"/>
                      <a:round/>
                      <a:headEnd type="none" w="sm" len="sm"/>
                      <a:tailEnd type="none" w="sm" len="sm"/>
                    </a:lnB>
                    <a:solidFill>
                      <a:srgbClr val="009CA7"/>
                    </a:solidFill>
                  </a:tcPr>
                </a:tc>
                <a:extLst>
                  <a:ext uri="{0D108BD9-81ED-4DB2-BD59-A6C34878D82A}">
                    <a16:rowId xmlns:a16="http://schemas.microsoft.com/office/drawing/2014/main" val="10011"/>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hệ thống giao thông</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hệ thống giao thông đường bộ</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GTVT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9525"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solidFill>
                      <a:srgbClr val="009CA7"/>
                    </a:solidFill>
                  </a:tcPr>
                </a:tc>
                <a:extLst>
                  <a:ext uri="{0D108BD9-81ED-4DB2-BD59-A6C34878D82A}">
                    <a16:rowId xmlns:a16="http://schemas.microsoft.com/office/drawing/2014/main" val="10012"/>
                  </a:ext>
                </a:extLst>
              </a:tr>
              <a:tr h="283700">
                <a:tc>
                  <a:txBody>
                    <a:bodyPr/>
                    <a:lstStyle/>
                    <a:p>
                      <a:pPr marL="57150" marR="0" lvl="0" indent="0" algn="l" rtl="0">
                        <a:lnSpc>
                          <a:spcPct val="100000"/>
                        </a:lnSpc>
                        <a:spcBef>
                          <a:spcPts val="0"/>
                        </a:spcBef>
                        <a:spcAft>
                          <a:spcPts val="0"/>
                        </a:spcAft>
                        <a:buNone/>
                      </a:pPr>
                      <a:r>
                        <a:rPr lang="vi-VN" sz="800" b="1">
                          <a:solidFill>
                            <a:srgbClr val="002244"/>
                          </a:solidFill>
                        </a:rPr>
                        <a:t>Dữ liệu quản lý giao thông đường thủy</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solidFill>
                      <a:srgbClr val="E8EBF5"/>
                    </a:solidFill>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giao thông đường thủy</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GTVT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solidFill>
                      <a:srgbClr val="009CA7"/>
                    </a:solidFill>
                  </a:tcPr>
                </a:tc>
                <a:extLst>
                  <a:ext uri="{0D108BD9-81ED-4DB2-BD59-A6C34878D82A}">
                    <a16:rowId xmlns:a16="http://schemas.microsoft.com/office/drawing/2014/main" val="10013"/>
                  </a:ext>
                </a:extLst>
              </a:tr>
              <a:tr h="147775">
                <a:tc rowSpan="2">
                  <a:txBody>
                    <a:bodyPr/>
                    <a:lstStyle/>
                    <a:p>
                      <a:pPr marL="57150" marR="0" lvl="0" indent="0" algn="l" rtl="0">
                        <a:lnSpc>
                          <a:spcPct val="100000"/>
                        </a:lnSpc>
                        <a:spcBef>
                          <a:spcPts val="0"/>
                        </a:spcBef>
                        <a:spcAft>
                          <a:spcPts val="0"/>
                        </a:spcAft>
                        <a:buNone/>
                      </a:pPr>
                      <a:r>
                        <a:rPr lang="vi-VN" sz="800" b="1">
                          <a:solidFill>
                            <a:srgbClr val="002244"/>
                          </a:solidFill>
                        </a:rPr>
                        <a:t>Dữ liệu hệ thống giao thông thông minh</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Hệ thống camera giao thông</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GTVT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2700" cap="flat" cmpd="sng">
                      <a:solidFill>
                        <a:srgbClr val="F3F3F3">
                          <a:alpha val="0"/>
                        </a:srgbClr>
                      </a:solidFill>
                      <a:prstDash val="solid"/>
                      <a:round/>
                      <a:headEnd type="none" w="sm" len="sm"/>
                      <a:tailEnd type="none" w="sm" len="sm"/>
                    </a:lnB>
                    <a:solidFill>
                      <a:srgbClr val="009CA7"/>
                    </a:solidFill>
                  </a:tcPr>
                </a:tc>
                <a:extLst>
                  <a:ext uri="{0D108BD9-81ED-4DB2-BD59-A6C34878D82A}">
                    <a16:rowId xmlns:a16="http://schemas.microsoft.com/office/drawing/2014/main" val="10014"/>
                  </a:ext>
                </a:extLst>
              </a:tr>
              <a:tr h="272025">
                <a:tc vMerge="1">
                  <a:txBody>
                    <a:bodyPr/>
                    <a:lstStyle/>
                    <a:p>
                      <a:endParaRPr lang="en-US"/>
                    </a:p>
                  </a:txBody>
                  <a:tcPr/>
                </a:tc>
                <a:tc>
                  <a:txBody>
                    <a:bodyPr/>
                    <a:lstStyle/>
                    <a:p>
                      <a:pPr marL="0" marR="0" lvl="0" indent="0" algn="l" rtl="0">
                        <a:lnSpc>
                          <a:spcPct val="115000"/>
                        </a:lnSpc>
                        <a:spcBef>
                          <a:spcPts val="0"/>
                        </a:spcBef>
                        <a:spcAft>
                          <a:spcPts val="0"/>
                        </a:spcAft>
                        <a:buNone/>
                      </a:pPr>
                      <a:r>
                        <a:rPr lang="vi-VN" sz="800" u="none" strike="noStrike" cap="none">
                          <a:solidFill>
                            <a:schemeClr val="dk1"/>
                          </a:solidFill>
                        </a:rPr>
                        <a:t>Dữ liệu về công trình tiện ích: trạm xăng, </a:t>
                      </a:r>
                      <a:r>
                        <a:rPr lang="vi-VN" sz="800">
                          <a:solidFill>
                            <a:schemeClr val="dk1"/>
                          </a:solidFill>
                        </a:rPr>
                        <a:t>cơ sở y tế</a:t>
                      </a:r>
                      <a:r>
                        <a:rPr lang="vi-VN" sz="800" u="none" strike="noStrike" cap="none">
                          <a:solidFill>
                            <a:schemeClr val="dk1"/>
                          </a:solidFill>
                        </a:rPr>
                        <a:t>, bãi đỗ xe</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600">
                          <a:solidFill>
                            <a:schemeClr val="lt1"/>
                          </a:solidFill>
                        </a:rPr>
                        <a:t>Bộ GTVT</a:t>
                      </a:r>
                    </a:p>
                  </a:txBody>
                  <a:tcPr marL="11625" marR="1162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F3F3F3">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009CA7"/>
                    </a:solidFill>
                  </a:tcPr>
                </a:tc>
                <a:extLst>
                  <a:ext uri="{0D108BD9-81ED-4DB2-BD59-A6C34878D82A}">
                    <a16:rowId xmlns:a16="http://schemas.microsoft.com/office/drawing/2014/main" val="10015"/>
                  </a:ext>
                </a:extLst>
              </a:tr>
            </a:tbl>
          </a:graphicData>
        </a:graphic>
      </p:graphicFrame>
      <p:grpSp>
        <p:nvGrpSpPr>
          <p:cNvPr id="266" name="Google Shape;266;p32"/>
          <p:cNvGrpSpPr/>
          <p:nvPr/>
        </p:nvGrpSpPr>
        <p:grpSpPr>
          <a:xfrm>
            <a:off x="3772050" y="1112400"/>
            <a:ext cx="683463" cy="263700"/>
            <a:chOff x="3772050" y="1112400"/>
            <a:chExt cx="683463" cy="263700"/>
          </a:xfrm>
        </p:grpSpPr>
        <p:sp>
          <p:nvSpPr>
            <p:cNvPr id="267" name="Google Shape;267;p32"/>
            <p:cNvSpPr/>
            <p:nvPr/>
          </p:nvSpPr>
          <p:spPr>
            <a:xfrm>
              <a:off x="3772050" y="1112400"/>
              <a:ext cx="341700" cy="263700"/>
            </a:xfrm>
            <a:prstGeom prst="rect">
              <a:avLst/>
            </a:prstGeom>
            <a:solidFill>
              <a:srgbClr val="00AB5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Bộ TN&amp;MT</a:t>
              </a:r>
            </a:p>
          </p:txBody>
        </p:sp>
        <p:sp>
          <p:nvSpPr>
            <p:cNvPr id="268" name="Google Shape;268;p32"/>
            <p:cNvSpPr/>
            <p:nvPr/>
          </p:nvSpPr>
          <p:spPr>
            <a:xfrm>
              <a:off x="4113813" y="1112400"/>
              <a:ext cx="341700" cy="263700"/>
            </a:xfrm>
            <a:prstGeom prst="rect">
              <a:avLst/>
            </a:prstGeom>
            <a:solidFill>
              <a:srgbClr val="002F54"/>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Quận</a:t>
              </a:r>
            </a:p>
          </p:txBody>
        </p:sp>
      </p:grpSp>
      <p:grpSp>
        <p:nvGrpSpPr>
          <p:cNvPr id="269" name="Google Shape;269;p32"/>
          <p:cNvGrpSpPr/>
          <p:nvPr/>
        </p:nvGrpSpPr>
        <p:grpSpPr>
          <a:xfrm>
            <a:off x="3772050" y="1626700"/>
            <a:ext cx="683469" cy="263700"/>
            <a:chOff x="3772050" y="1634400"/>
            <a:chExt cx="683469" cy="263700"/>
          </a:xfrm>
        </p:grpSpPr>
        <p:sp>
          <p:nvSpPr>
            <p:cNvPr id="270" name="Google Shape;270;p32"/>
            <p:cNvSpPr/>
            <p:nvPr/>
          </p:nvSpPr>
          <p:spPr>
            <a:xfrm>
              <a:off x="3772050" y="1634400"/>
              <a:ext cx="341700" cy="263700"/>
            </a:xfrm>
            <a:prstGeom prst="rect">
              <a:avLst/>
            </a:prstGeom>
            <a:solidFill>
              <a:srgbClr val="00AB5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Bộ TN&amp;MT</a:t>
              </a:r>
            </a:p>
          </p:txBody>
        </p:sp>
        <p:sp>
          <p:nvSpPr>
            <p:cNvPr id="271" name="Google Shape;271;p32"/>
            <p:cNvSpPr/>
            <p:nvPr/>
          </p:nvSpPr>
          <p:spPr>
            <a:xfrm>
              <a:off x="4113819" y="1634400"/>
              <a:ext cx="341700" cy="263700"/>
            </a:xfrm>
            <a:prstGeom prst="rect">
              <a:avLst/>
            </a:prstGeom>
            <a:solidFill>
              <a:srgbClr val="002F54"/>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Quận</a:t>
              </a:r>
            </a:p>
          </p:txBody>
        </p:sp>
      </p:grpSp>
      <p:grpSp>
        <p:nvGrpSpPr>
          <p:cNvPr id="272" name="Google Shape;272;p32"/>
          <p:cNvGrpSpPr/>
          <p:nvPr/>
        </p:nvGrpSpPr>
        <p:grpSpPr>
          <a:xfrm>
            <a:off x="3772050" y="2068250"/>
            <a:ext cx="683472" cy="456300"/>
            <a:chOff x="3772050" y="2081075"/>
            <a:chExt cx="683472" cy="456300"/>
          </a:xfrm>
        </p:grpSpPr>
        <p:sp>
          <p:nvSpPr>
            <p:cNvPr id="273" name="Google Shape;273;p32"/>
            <p:cNvSpPr/>
            <p:nvPr/>
          </p:nvSpPr>
          <p:spPr>
            <a:xfrm>
              <a:off x="3772050" y="2081075"/>
              <a:ext cx="341700" cy="456300"/>
            </a:xfrm>
            <a:prstGeom prst="rect">
              <a:avLst/>
            </a:prstGeom>
            <a:solidFill>
              <a:srgbClr val="00AB5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Bộ TN&amp;MT</a:t>
              </a:r>
            </a:p>
          </p:txBody>
        </p:sp>
        <p:sp>
          <p:nvSpPr>
            <p:cNvPr id="274" name="Google Shape;274;p32"/>
            <p:cNvSpPr/>
            <p:nvPr/>
          </p:nvSpPr>
          <p:spPr>
            <a:xfrm>
              <a:off x="4113822" y="2081075"/>
              <a:ext cx="341700" cy="456300"/>
            </a:xfrm>
            <a:prstGeom prst="rect">
              <a:avLst/>
            </a:prstGeom>
            <a:solidFill>
              <a:srgbClr val="98252B"/>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HĐND</a:t>
              </a:r>
            </a:p>
          </p:txBody>
        </p:sp>
      </p:grpSp>
      <p:grpSp>
        <p:nvGrpSpPr>
          <p:cNvPr id="275" name="Google Shape;275;p32"/>
          <p:cNvGrpSpPr/>
          <p:nvPr/>
        </p:nvGrpSpPr>
        <p:grpSpPr>
          <a:xfrm>
            <a:off x="8002931" y="3174880"/>
            <a:ext cx="691471" cy="379529"/>
            <a:chOff x="8002975" y="3174825"/>
            <a:chExt cx="683475" cy="399000"/>
          </a:xfrm>
        </p:grpSpPr>
        <p:sp>
          <p:nvSpPr>
            <p:cNvPr id="276" name="Google Shape;276;p32"/>
            <p:cNvSpPr/>
            <p:nvPr/>
          </p:nvSpPr>
          <p:spPr>
            <a:xfrm>
              <a:off x="8002975" y="3174825"/>
              <a:ext cx="341700" cy="199500"/>
            </a:xfrm>
            <a:prstGeom prst="rect">
              <a:avLst/>
            </a:prstGeom>
            <a:solidFill>
              <a:srgbClr val="872B90"/>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Bộ XD</a:t>
              </a:r>
            </a:p>
          </p:txBody>
        </p:sp>
        <p:sp>
          <p:nvSpPr>
            <p:cNvPr id="277" name="Google Shape;277;p32"/>
            <p:cNvSpPr/>
            <p:nvPr/>
          </p:nvSpPr>
          <p:spPr>
            <a:xfrm>
              <a:off x="8344750" y="3174825"/>
              <a:ext cx="341700" cy="199500"/>
            </a:xfrm>
            <a:prstGeom prst="rect">
              <a:avLst/>
            </a:prstGeom>
            <a:solidFill>
              <a:srgbClr val="98252B"/>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HĐND</a:t>
              </a:r>
            </a:p>
          </p:txBody>
        </p:sp>
        <p:sp>
          <p:nvSpPr>
            <p:cNvPr id="278" name="Google Shape;278;p32"/>
            <p:cNvSpPr/>
            <p:nvPr/>
          </p:nvSpPr>
          <p:spPr>
            <a:xfrm>
              <a:off x="8002975" y="3374325"/>
              <a:ext cx="683400" cy="199500"/>
            </a:xfrm>
            <a:prstGeom prst="rect">
              <a:avLst/>
            </a:prstGeom>
            <a:solidFill>
              <a:srgbClr val="002F54"/>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a:solidFill>
                    <a:schemeClr val="lt1"/>
                  </a:solidFill>
                </a:rPr>
                <a:t>Quận</a:t>
              </a:r>
            </a:p>
          </p:txBody>
        </p:sp>
      </p:grpSp>
      <p:sp>
        <p:nvSpPr>
          <p:cNvPr id="279" name="Google Shape;279;p32"/>
          <p:cNvSpPr txBox="1">
            <a:spLocks noGrp="1"/>
          </p:cNvSpPr>
          <p:nvPr>
            <p:ph type="sldNum" idx="12"/>
          </p:nvPr>
        </p:nvSpPr>
        <p:spPr>
          <a:xfrm>
            <a:off x="68174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18</a:t>
            </a:fld>
            <a:endParaRPr lang="e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3"/>
          <p:cNvSpPr/>
          <p:nvPr/>
        </p:nvSpPr>
        <p:spPr>
          <a:xfrm>
            <a:off x="456675" y="0"/>
            <a:ext cx="7045200"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a:solidFill>
                  <a:srgbClr val="009FDA"/>
                </a:solidFill>
              </a:rPr>
              <a:t>KHO DỮ LIỆU TP.HCM: </a:t>
            </a:r>
            <a:r>
              <a:rPr lang="vi-VN" sz="2200" b="1">
                <a:solidFill>
                  <a:srgbClr val="002244"/>
                </a:solidFill>
              </a:rPr>
              <a:t>DỮ LIỆU TỪ NGƯỜI DÂN</a:t>
            </a:r>
          </a:p>
        </p:txBody>
      </p:sp>
      <p:cxnSp>
        <p:nvCxnSpPr>
          <p:cNvPr id="285" name="Google Shape;285;p33"/>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graphicFrame>
        <p:nvGraphicFramePr>
          <p:cNvPr id="286" name="Google Shape;286;p33"/>
          <p:cNvGraphicFramePr/>
          <p:nvPr/>
        </p:nvGraphicFramePr>
        <p:xfrm>
          <a:off x="456683" y="1099099"/>
          <a:ext cx="8237700" cy="3468675"/>
        </p:xfrm>
        <a:graphic>
          <a:graphicData uri="http://schemas.openxmlformats.org/drawingml/2006/table">
            <a:tbl>
              <a:tblPr>
                <a:noFill/>
                <a:tableStyleId>{A82F5DF9-F4DC-47F2-8F6E-91642B9D3C0F}</a:tableStyleId>
              </a:tblPr>
              <a:tblGrid>
                <a:gridCol w="2461400">
                  <a:extLst>
                    <a:ext uri="{9D8B030D-6E8A-4147-A177-3AD203B41FA5}">
                      <a16:colId xmlns:a16="http://schemas.microsoft.com/office/drawing/2014/main" val="20000"/>
                    </a:ext>
                  </a:extLst>
                </a:gridCol>
                <a:gridCol w="930175">
                  <a:extLst>
                    <a:ext uri="{9D8B030D-6E8A-4147-A177-3AD203B41FA5}">
                      <a16:colId xmlns:a16="http://schemas.microsoft.com/office/drawing/2014/main" val="20001"/>
                    </a:ext>
                  </a:extLst>
                </a:gridCol>
                <a:gridCol w="1014000">
                  <a:extLst>
                    <a:ext uri="{9D8B030D-6E8A-4147-A177-3AD203B41FA5}">
                      <a16:colId xmlns:a16="http://schemas.microsoft.com/office/drawing/2014/main" val="20002"/>
                    </a:ext>
                  </a:extLst>
                </a:gridCol>
                <a:gridCol w="943475">
                  <a:extLst>
                    <a:ext uri="{9D8B030D-6E8A-4147-A177-3AD203B41FA5}">
                      <a16:colId xmlns:a16="http://schemas.microsoft.com/office/drawing/2014/main" val="20003"/>
                    </a:ext>
                  </a:extLst>
                </a:gridCol>
                <a:gridCol w="1008875">
                  <a:extLst>
                    <a:ext uri="{9D8B030D-6E8A-4147-A177-3AD203B41FA5}">
                      <a16:colId xmlns:a16="http://schemas.microsoft.com/office/drawing/2014/main" val="20004"/>
                    </a:ext>
                  </a:extLst>
                </a:gridCol>
                <a:gridCol w="1011950">
                  <a:extLst>
                    <a:ext uri="{9D8B030D-6E8A-4147-A177-3AD203B41FA5}">
                      <a16:colId xmlns:a16="http://schemas.microsoft.com/office/drawing/2014/main" val="20005"/>
                    </a:ext>
                  </a:extLst>
                </a:gridCol>
                <a:gridCol w="867825">
                  <a:extLst>
                    <a:ext uri="{9D8B030D-6E8A-4147-A177-3AD203B41FA5}">
                      <a16:colId xmlns:a16="http://schemas.microsoft.com/office/drawing/2014/main" val="20006"/>
                    </a:ext>
                  </a:extLst>
                </a:gridCol>
              </a:tblGrid>
              <a:tr h="276350">
                <a:tc>
                  <a:txBody>
                    <a:bodyPr/>
                    <a:lstStyle/>
                    <a:p>
                      <a:pPr marL="0" marR="0" lvl="0" indent="0" algn="just" rtl="0">
                        <a:lnSpc>
                          <a:spcPct val="100000"/>
                        </a:lnSpc>
                        <a:spcBef>
                          <a:spcPts val="0"/>
                        </a:spcBef>
                        <a:spcAft>
                          <a:spcPts val="0"/>
                        </a:spcAft>
                        <a:buNone/>
                      </a:pPr>
                      <a:r>
                        <a:rPr lang="vi-VN" sz="800" b="1" u="none" strike="noStrike" cap="none">
                          <a:solidFill>
                            <a:schemeClr val="lt1"/>
                          </a:solidFill>
                        </a:rPr>
                        <a:t>Kiểu dữ liệu được yêu cầu</a:t>
                      </a:r>
                    </a:p>
                  </a:txBody>
                  <a:tcPr marL="68575" marR="68575" marT="0" marB="0" anchor="ctr">
                    <a:lnL w="12700" cap="flat" cmpd="sng">
                      <a:solidFill>
                        <a:srgbClr val="00B0EE">
                          <a:alpha val="0"/>
                        </a:srgbClr>
                      </a:solidFill>
                      <a:prstDash val="solid"/>
                      <a:round/>
                      <a:headEnd type="none" w="sm" len="sm"/>
                      <a:tailEnd type="none" w="sm" len="sm"/>
                    </a:lnL>
                    <a:lnR w="12700" cap="flat" cmpd="sng">
                      <a:solidFill>
                        <a:srgbClr val="00B0EE">
                          <a:alpha val="0"/>
                        </a:srgbClr>
                      </a:solidFill>
                      <a:prstDash val="solid"/>
                      <a:round/>
                      <a:headEnd type="none" w="sm" len="sm"/>
                      <a:tailEnd type="none" w="sm" len="sm"/>
                    </a:lnR>
                    <a:lnT w="12700" cap="flat" cmpd="sng">
                      <a:solidFill>
                        <a:srgbClr val="00B0EE">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04890"/>
                    </a:solidFill>
                  </a:tcPr>
                </a:tc>
                <a:tc gridSpan="6">
                  <a:txBody>
                    <a:bodyPr/>
                    <a:lstStyle/>
                    <a:p>
                      <a:pPr marL="0" marR="0" lvl="0" indent="0" algn="ctr" rtl="0">
                        <a:lnSpc>
                          <a:spcPct val="100000"/>
                        </a:lnSpc>
                        <a:spcBef>
                          <a:spcPts val="0"/>
                        </a:spcBef>
                        <a:spcAft>
                          <a:spcPts val="0"/>
                        </a:spcAft>
                        <a:buNone/>
                      </a:pPr>
                      <a:r>
                        <a:rPr lang="vi-VN" sz="800" b="1">
                          <a:solidFill>
                            <a:schemeClr val="lt1"/>
                          </a:solidFill>
                        </a:rPr>
                        <a:t>Cơ quan sử hữu dữ liệu</a:t>
                      </a:r>
                    </a:p>
                  </a:txBody>
                  <a:tcPr marL="68575" marR="68575" marT="0" marB="0" anchor="ctr">
                    <a:lnL w="12700" cap="flat" cmpd="sng">
                      <a:solidFill>
                        <a:srgbClr val="00B0EE">
                          <a:alpha val="0"/>
                        </a:srgbClr>
                      </a:solidFill>
                      <a:prstDash val="solid"/>
                      <a:round/>
                      <a:headEnd type="none" w="sm" len="sm"/>
                      <a:tailEnd type="none" w="sm" len="sm"/>
                    </a:lnL>
                    <a:lnR w="12700" cap="flat" cmpd="sng">
                      <a:solidFill>
                        <a:srgbClr val="00B0EE">
                          <a:alpha val="0"/>
                        </a:srgbClr>
                      </a:solidFill>
                      <a:prstDash val="solid"/>
                      <a:round/>
                      <a:headEnd type="none" w="sm" len="sm"/>
                      <a:tailEnd type="none" w="sm" len="sm"/>
                    </a:lnR>
                    <a:lnT w="12700" cap="flat" cmpd="sng">
                      <a:solidFill>
                        <a:srgbClr val="00B0EE">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8525">
                <a:tc>
                  <a:txBody>
                    <a:bodyPr/>
                    <a:lstStyle/>
                    <a:p>
                      <a:pPr marL="0" marR="0" lvl="0" indent="0" algn="just" rtl="0">
                        <a:lnSpc>
                          <a:spcPct val="100000"/>
                        </a:lnSpc>
                        <a:spcBef>
                          <a:spcPts val="0"/>
                        </a:spcBef>
                        <a:spcAft>
                          <a:spcPts val="0"/>
                        </a:spcAft>
                        <a:buNone/>
                      </a:pPr>
                      <a:r>
                        <a:rPr lang="vi-VN" sz="800" b="1" u="none" strike="noStrike" cap="none">
                          <a:solidFill>
                            <a:schemeClr val="lt1"/>
                          </a:solidFill>
                        </a:rPr>
                        <a:t> </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Sở GD&amp;ĐT</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Sở LĐTBXH</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a:solidFill>
                            <a:schemeClr val="lt1"/>
                          </a:solidFill>
                        </a:rPr>
                        <a:t>Công an tỉnh</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a:solidFill>
                            <a:schemeClr val="lt1"/>
                          </a:solidFill>
                        </a:rPr>
                        <a:t>Sở Tư pháp</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Cục Thống kê</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Quận</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365475">
                <a:tc>
                  <a:txBody>
                    <a:bodyPr/>
                    <a:lstStyle/>
                    <a:p>
                      <a:pPr marL="0" marR="0" lvl="0" indent="0" algn="l" rtl="0">
                        <a:lnSpc>
                          <a:spcPct val="100000"/>
                        </a:lnSpc>
                        <a:spcBef>
                          <a:spcPts val="0"/>
                        </a:spcBef>
                        <a:spcAft>
                          <a:spcPts val="0"/>
                        </a:spcAft>
                        <a:buNone/>
                      </a:pPr>
                      <a:r>
                        <a:rPr lang="vi-VN" sz="1000"/>
                        <a:t>CSDL </a:t>
                      </a:r>
                      <a:r>
                        <a:rPr lang="vi-VN" sz="1000" u="none" strike="noStrike" cap="none">
                          <a:solidFill>
                            <a:srgbClr val="000000"/>
                          </a:solidFill>
                        </a:rPr>
                        <a:t>về cư trú</a:t>
                      </a:r>
                    </a:p>
                  </a:txBody>
                  <a:tcPr marL="68575" marR="6857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extLst>
                  <a:ext uri="{0D108BD9-81ED-4DB2-BD59-A6C34878D82A}">
                    <a16:rowId xmlns:a16="http://schemas.microsoft.com/office/drawing/2014/main" val="10002"/>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căn cước công dân</a:t>
                      </a:r>
                    </a:p>
                  </a:txBody>
                  <a:tcPr marL="68575" marR="6857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extLst>
                  <a:ext uri="{0D108BD9-81ED-4DB2-BD59-A6C34878D82A}">
                    <a16:rowId xmlns:a16="http://schemas.microsoft.com/office/drawing/2014/main" val="10003"/>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hộ tịch</a:t>
                      </a:r>
                    </a:p>
                  </a:txBody>
                  <a:tcPr marL="68575" marR="6857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FF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FF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extLst>
                  <a:ext uri="{0D108BD9-81ED-4DB2-BD59-A6C34878D82A}">
                    <a16:rowId xmlns:a16="http://schemas.microsoft.com/office/drawing/2014/main" val="10004"/>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lý lịch tư pháp</a:t>
                      </a:r>
                    </a:p>
                  </a:txBody>
                  <a:tcPr marL="68575" marR="6857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extLst>
                  <a:ext uri="{0D108BD9-81ED-4DB2-BD59-A6C34878D82A}">
                    <a16:rowId xmlns:a16="http://schemas.microsoft.com/office/drawing/2014/main" val="10005"/>
                  </a:ext>
                </a:extLst>
              </a:tr>
              <a:tr h="365475">
                <a:tc>
                  <a:txBody>
                    <a:bodyPr/>
                    <a:lstStyle/>
                    <a:p>
                      <a:pPr marL="0" marR="0" lvl="0" indent="0" algn="l" rtl="0">
                        <a:lnSpc>
                          <a:spcPct val="100000"/>
                        </a:lnSpc>
                        <a:spcBef>
                          <a:spcPts val="0"/>
                        </a:spcBef>
                        <a:spcAft>
                          <a:spcPts val="0"/>
                        </a:spcAft>
                        <a:buNone/>
                      </a:pPr>
                      <a:r>
                        <a:rPr lang="vi-VN" sz="1000"/>
                        <a:t>CSDL về giáo dục</a:t>
                      </a:r>
                    </a:p>
                  </a:txBody>
                  <a:tcPr marL="68575" marR="6857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FF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extLst>
                  <a:ext uri="{0D108BD9-81ED-4DB2-BD59-A6C34878D82A}">
                    <a16:rowId xmlns:a16="http://schemas.microsoft.com/office/drawing/2014/main" val="10006"/>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bảo hiểm xã hội/bảo hiểm y tế</a:t>
                      </a:r>
                    </a:p>
                  </a:txBody>
                  <a:tcPr marL="68575" marR="6857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extLst>
                  <a:ext uri="{0D108BD9-81ED-4DB2-BD59-A6C34878D82A}">
                    <a16:rowId xmlns:a16="http://schemas.microsoft.com/office/drawing/2014/main" val="10007"/>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về bảo trợ xã hội</a:t>
                      </a:r>
                    </a:p>
                  </a:txBody>
                  <a:tcPr marL="68575" marR="68575" marT="0" marB="0" anchor="ctr">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extLst>
                  <a:ext uri="{0D108BD9-81ED-4DB2-BD59-A6C34878D82A}">
                    <a16:rowId xmlns:a16="http://schemas.microsoft.com/office/drawing/2014/main" val="10008"/>
                  </a:ext>
                </a:extLst>
              </a:tr>
              <a:tr h="365475">
                <a:tc>
                  <a:txBody>
                    <a:bodyPr/>
                    <a:lstStyle/>
                    <a:p>
                      <a:pPr marL="0" marR="0" lvl="0" indent="0" algn="l" rtl="0">
                        <a:lnSpc>
                          <a:spcPct val="100000"/>
                        </a:lnSpc>
                        <a:spcBef>
                          <a:spcPts val="0"/>
                        </a:spcBef>
                        <a:spcAft>
                          <a:spcPts val="0"/>
                        </a:spcAft>
                        <a:buNone/>
                      </a:pPr>
                      <a:r>
                        <a:rPr lang="vi-VN" sz="1000" u="none" strike="noStrike" cap="none">
                          <a:solidFill>
                            <a:srgbClr val="000000"/>
                          </a:solidFill>
                        </a:rPr>
                        <a:t>CSDL về thuế</a:t>
                      </a:r>
                    </a:p>
                  </a:txBody>
                  <a:tcPr marL="68575" marR="68575" marT="0" marB="0" anchor="ctr">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F3F3F3"/>
                    </a:solidFill>
                  </a:tcPr>
                </a:tc>
                <a:extLst>
                  <a:ext uri="{0D108BD9-81ED-4DB2-BD59-A6C34878D82A}">
                    <a16:rowId xmlns:a16="http://schemas.microsoft.com/office/drawing/2014/main" val="10009"/>
                  </a:ext>
                </a:extLst>
              </a:tr>
            </a:tbl>
          </a:graphicData>
        </a:graphic>
      </p:graphicFrame>
      <p:sp>
        <p:nvSpPr>
          <p:cNvPr id="287" name="Google Shape;287;p33"/>
          <p:cNvSpPr/>
          <p:nvPr/>
        </p:nvSpPr>
        <p:spPr>
          <a:xfrm>
            <a:off x="3301425"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3"/>
          <p:cNvSpPr/>
          <p:nvPr/>
        </p:nvSpPr>
        <p:spPr>
          <a:xfrm>
            <a:off x="4291125"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3"/>
          <p:cNvSpPr/>
          <p:nvPr/>
        </p:nvSpPr>
        <p:spPr>
          <a:xfrm>
            <a:off x="5280825"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3"/>
          <p:cNvSpPr/>
          <p:nvPr/>
        </p:nvSpPr>
        <p:spPr>
          <a:xfrm>
            <a:off x="6275064"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3"/>
          <p:cNvSpPr/>
          <p:nvPr/>
        </p:nvSpPr>
        <p:spPr>
          <a:xfrm>
            <a:off x="7260225"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3"/>
          <p:cNvSpPr/>
          <p:nvPr/>
        </p:nvSpPr>
        <p:spPr>
          <a:xfrm>
            <a:off x="8204714" y="17606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3"/>
          <p:cNvSpPr/>
          <p:nvPr/>
        </p:nvSpPr>
        <p:spPr>
          <a:xfrm>
            <a:off x="4291125" y="2133299"/>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3"/>
          <p:cNvSpPr/>
          <p:nvPr/>
        </p:nvSpPr>
        <p:spPr>
          <a:xfrm>
            <a:off x="5280825" y="211711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3"/>
          <p:cNvSpPr/>
          <p:nvPr/>
        </p:nvSpPr>
        <p:spPr>
          <a:xfrm>
            <a:off x="7260225" y="2109028"/>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3"/>
          <p:cNvSpPr/>
          <p:nvPr/>
        </p:nvSpPr>
        <p:spPr>
          <a:xfrm>
            <a:off x="8204714" y="21197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3"/>
          <p:cNvSpPr/>
          <p:nvPr/>
        </p:nvSpPr>
        <p:spPr>
          <a:xfrm>
            <a:off x="3301425" y="2485018"/>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3"/>
          <p:cNvSpPr/>
          <p:nvPr/>
        </p:nvSpPr>
        <p:spPr>
          <a:xfrm>
            <a:off x="4291125" y="2504165"/>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33"/>
          <p:cNvSpPr/>
          <p:nvPr/>
        </p:nvSpPr>
        <p:spPr>
          <a:xfrm>
            <a:off x="5280825" y="2504165"/>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3"/>
          <p:cNvSpPr/>
          <p:nvPr/>
        </p:nvSpPr>
        <p:spPr>
          <a:xfrm>
            <a:off x="6275064" y="2504165"/>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3"/>
          <p:cNvSpPr/>
          <p:nvPr/>
        </p:nvSpPr>
        <p:spPr>
          <a:xfrm>
            <a:off x="7260225" y="2504165"/>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3"/>
          <p:cNvSpPr/>
          <p:nvPr/>
        </p:nvSpPr>
        <p:spPr>
          <a:xfrm>
            <a:off x="8204714" y="24788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3"/>
          <p:cNvSpPr/>
          <p:nvPr/>
        </p:nvSpPr>
        <p:spPr>
          <a:xfrm>
            <a:off x="3301425" y="3209344"/>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3"/>
          <p:cNvSpPr/>
          <p:nvPr/>
        </p:nvSpPr>
        <p:spPr>
          <a:xfrm>
            <a:off x="6275064" y="28379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3"/>
          <p:cNvSpPr/>
          <p:nvPr/>
        </p:nvSpPr>
        <p:spPr>
          <a:xfrm>
            <a:off x="8204714" y="283799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3"/>
          <p:cNvSpPr/>
          <p:nvPr/>
        </p:nvSpPr>
        <p:spPr>
          <a:xfrm>
            <a:off x="3301425" y="3933670"/>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3"/>
          <p:cNvSpPr/>
          <p:nvPr/>
        </p:nvSpPr>
        <p:spPr>
          <a:xfrm>
            <a:off x="5280825" y="3186362"/>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3"/>
          <p:cNvSpPr/>
          <p:nvPr/>
        </p:nvSpPr>
        <p:spPr>
          <a:xfrm>
            <a:off x="5280825" y="3576190"/>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3"/>
          <p:cNvSpPr/>
          <p:nvPr/>
        </p:nvSpPr>
        <p:spPr>
          <a:xfrm>
            <a:off x="5280825" y="3933678"/>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3"/>
          <p:cNvSpPr/>
          <p:nvPr/>
        </p:nvSpPr>
        <p:spPr>
          <a:xfrm>
            <a:off x="7260225" y="4321468"/>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3"/>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19</a:t>
            </a:fld>
            <a:endParaRPr lang="en" sz="1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72"/>
        <p:cNvGrpSpPr/>
        <p:nvPr/>
      </p:nvGrpSpPr>
      <p:grpSpPr>
        <a:xfrm>
          <a:off x="0" y="0"/>
          <a:ext cx="0" cy="0"/>
          <a:chOff x="0" y="0"/>
          <a:chExt cx="0" cy="0"/>
        </a:xfrm>
      </p:grpSpPr>
      <p:sp>
        <p:nvSpPr>
          <p:cNvPr id="73" name="Google Shape;73;p16"/>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endParaRPr sz="1800"/>
          </a:p>
          <a:p>
            <a:pPr marL="0" marR="0" lvl="0" indent="0" algn="l" rtl="0">
              <a:spcBef>
                <a:spcPts val="0"/>
              </a:spcBef>
              <a:spcAft>
                <a:spcPts val="0"/>
              </a:spcAft>
              <a:buNone/>
            </a:pPr>
            <a:r>
              <a:rPr lang="vi-VN" sz="3600" b="1">
                <a:solidFill>
                  <a:schemeClr val="lt1"/>
                </a:solidFill>
              </a:rPr>
              <a:t>Bối cảnh</a:t>
            </a:r>
          </a:p>
        </p:txBody>
      </p:sp>
      <p:cxnSp>
        <p:nvCxnSpPr>
          <p:cNvPr id="74" name="Google Shape;74;p16"/>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75" name="Google Shape;75;p16"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34"/>
          <p:cNvSpPr/>
          <p:nvPr/>
        </p:nvSpPr>
        <p:spPr>
          <a:xfrm>
            <a:off x="456675" y="0"/>
            <a:ext cx="7045200"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a:solidFill>
                  <a:srgbClr val="009FDA"/>
                </a:solidFill>
              </a:rPr>
              <a:t>KHO DỮ LIỆU TP.HCM: </a:t>
            </a:r>
            <a:r>
              <a:rPr lang="vi-VN" sz="2200" b="1">
                <a:solidFill>
                  <a:srgbClr val="002244"/>
                </a:solidFill>
              </a:rPr>
              <a:t>DỮ LIỆU DOANH NGHIỆP</a:t>
            </a:r>
          </a:p>
        </p:txBody>
      </p:sp>
      <p:cxnSp>
        <p:nvCxnSpPr>
          <p:cNvPr id="317" name="Google Shape;317;p34"/>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graphicFrame>
        <p:nvGraphicFramePr>
          <p:cNvPr id="318" name="Google Shape;318;p34"/>
          <p:cNvGraphicFramePr/>
          <p:nvPr/>
        </p:nvGraphicFramePr>
        <p:xfrm>
          <a:off x="456683" y="1099099"/>
          <a:ext cx="8237700" cy="3041550"/>
        </p:xfrm>
        <a:graphic>
          <a:graphicData uri="http://schemas.openxmlformats.org/drawingml/2006/table">
            <a:tbl>
              <a:tblPr>
                <a:noFill/>
                <a:tableStyleId>{A82F5DF9-F4DC-47F2-8F6E-91642B9D3C0F}</a:tableStyleId>
              </a:tblPr>
              <a:tblGrid>
                <a:gridCol w="3790625">
                  <a:extLst>
                    <a:ext uri="{9D8B030D-6E8A-4147-A177-3AD203B41FA5}">
                      <a16:colId xmlns:a16="http://schemas.microsoft.com/office/drawing/2014/main" val="20000"/>
                    </a:ext>
                  </a:extLst>
                </a:gridCol>
                <a:gridCol w="1432500">
                  <a:extLst>
                    <a:ext uri="{9D8B030D-6E8A-4147-A177-3AD203B41FA5}">
                      <a16:colId xmlns:a16="http://schemas.microsoft.com/office/drawing/2014/main" val="20001"/>
                    </a:ext>
                  </a:extLst>
                </a:gridCol>
                <a:gridCol w="1561600">
                  <a:extLst>
                    <a:ext uri="{9D8B030D-6E8A-4147-A177-3AD203B41FA5}">
                      <a16:colId xmlns:a16="http://schemas.microsoft.com/office/drawing/2014/main" val="20002"/>
                    </a:ext>
                  </a:extLst>
                </a:gridCol>
                <a:gridCol w="1452975">
                  <a:extLst>
                    <a:ext uri="{9D8B030D-6E8A-4147-A177-3AD203B41FA5}">
                      <a16:colId xmlns:a16="http://schemas.microsoft.com/office/drawing/2014/main" val="20003"/>
                    </a:ext>
                  </a:extLst>
                </a:gridCol>
              </a:tblGrid>
              <a:tr h="276350">
                <a:tc>
                  <a:txBody>
                    <a:bodyPr/>
                    <a:lstStyle/>
                    <a:p>
                      <a:pPr marL="0" marR="0" lvl="0" indent="0" algn="just" rtl="0">
                        <a:lnSpc>
                          <a:spcPct val="100000"/>
                        </a:lnSpc>
                        <a:spcBef>
                          <a:spcPts val="0"/>
                        </a:spcBef>
                        <a:spcAft>
                          <a:spcPts val="0"/>
                        </a:spcAft>
                        <a:buNone/>
                      </a:pPr>
                      <a:r>
                        <a:rPr lang="vi-VN" sz="800" b="1" u="none" strike="noStrike" cap="none">
                          <a:solidFill>
                            <a:schemeClr val="lt1"/>
                          </a:solidFill>
                        </a:rPr>
                        <a:t>Kiểu dữ liệu được yêu cầu</a:t>
                      </a:r>
                    </a:p>
                  </a:txBody>
                  <a:tcPr marL="68575" marR="68575" marT="0" marB="0" anchor="ctr">
                    <a:lnL w="12700" cap="flat" cmpd="sng">
                      <a:solidFill>
                        <a:srgbClr val="00B0EE">
                          <a:alpha val="0"/>
                        </a:srgbClr>
                      </a:solidFill>
                      <a:prstDash val="solid"/>
                      <a:round/>
                      <a:headEnd type="none" w="sm" len="sm"/>
                      <a:tailEnd type="none" w="sm" len="sm"/>
                    </a:lnL>
                    <a:lnR w="12700" cap="flat" cmpd="sng">
                      <a:solidFill>
                        <a:srgbClr val="00B0EE">
                          <a:alpha val="0"/>
                        </a:srgbClr>
                      </a:solidFill>
                      <a:prstDash val="solid"/>
                      <a:round/>
                      <a:headEnd type="none" w="sm" len="sm"/>
                      <a:tailEnd type="none" w="sm" len="sm"/>
                    </a:lnR>
                    <a:lnT w="12700" cap="flat" cmpd="sng">
                      <a:solidFill>
                        <a:srgbClr val="00B0EE">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04890"/>
                    </a:solidFill>
                  </a:tcPr>
                </a:tc>
                <a:tc gridSpan="3">
                  <a:txBody>
                    <a:bodyPr/>
                    <a:lstStyle/>
                    <a:p>
                      <a:pPr marL="0" lvl="0" indent="0" algn="ctr" rtl="0">
                        <a:spcBef>
                          <a:spcPts val="0"/>
                        </a:spcBef>
                        <a:spcAft>
                          <a:spcPts val="0"/>
                        </a:spcAft>
                        <a:buNone/>
                      </a:pPr>
                      <a:r>
                        <a:rPr lang="vi-VN" sz="800" b="1">
                          <a:solidFill>
                            <a:schemeClr val="lt1"/>
                          </a:solidFill>
                        </a:rPr>
                        <a:t>Cơ quan sử hữu dữ liệu</a:t>
                      </a:r>
                    </a:p>
                  </a:txBody>
                  <a:tcPr marL="68575" marR="68575" marT="0" marB="0" anchor="ctr">
                    <a:lnL w="12700" cap="flat" cmpd="sng">
                      <a:solidFill>
                        <a:srgbClr val="00B0EE">
                          <a:alpha val="0"/>
                        </a:srgbClr>
                      </a:solidFill>
                      <a:prstDash val="solid"/>
                      <a:round/>
                      <a:headEnd type="none" w="sm" len="sm"/>
                      <a:tailEnd type="none" w="sm" len="sm"/>
                    </a:lnL>
                    <a:lnR w="12700" cap="flat" cmpd="sng">
                      <a:solidFill>
                        <a:srgbClr val="00B0EE">
                          <a:alpha val="0"/>
                        </a:srgbClr>
                      </a:solidFill>
                      <a:prstDash val="solid"/>
                      <a:round/>
                      <a:headEnd type="none" w="sm" len="sm"/>
                      <a:tailEnd type="none" w="sm" len="sm"/>
                    </a:lnR>
                    <a:lnT w="12700" cap="flat" cmpd="sng">
                      <a:solidFill>
                        <a:srgbClr val="00B0EE">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8525">
                <a:tc>
                  <a:txBody>
                    <a:bodyPr/>
                    <a:lstStyle/>
                    <a:p>
                      <a:pPr marL="0" marR="0" lvl="0" indent="0" algn="just" rtl="0">
                        <a:lnSpc>
                          <a:spcPct val="100000"/>
                        </a:lnSpc>
                        <a:spcBef>
                          <a:spcPts val="0"/>
                        </a:spcBef>
                        <a:spcAft>
                          <a:spcPts val="0"/>
                        </a:spcAft>
                        <a:buNone/>
                      </a:pPr>
                      <a:r>
                        <a:rPr lang="vi-VN" sz="800" b="1" u="none" strike="noStrike" cap="none">
                          <a:solidFill>
                            <a:schemeClr val="lt1"/>
                          </a:solidFill>
                        </a:rPr>
                        <a:t> </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8EBF5">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Sở GD&amp;ĐT</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u="none" strike="noStrike" cap="none">
                          <a:solidFill>
                            <a:schemeClr val="lt1"/>
                          </a:solidFill>
                        </a:rPr>
                        <a:t>Sở LĐTBXH</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tc>
                  <a:txBody>
                    <a:bodyPr/>
                    <a:lstStyle/>
                    <a:p>
                      <a:pPr marL="0" marR="0" lvl="0" indent="0" algn="ctr" rtl="0">
                        <a:lnSpc>
                          <a:spcPct val="100000"/>
                        </a:lnSpc>
                        <a:spcBef>
                          <a:spcPts val="0"/>
                        </a:spcBef>
                        <a:spcAft>
                          <a:spcPts val="0"/>
                        </a:spcAft>
                        <a:buNone/>
                      </a:pPr>
                      <a:r>
                        <a:rPr lang="vi-VN" sz="800" b="1">
                          <a:solidFill>
                            <a:schemeClr val="lt1"/>
                          </a:solidFill>
                        </a:rPr>
                        <a:t>Sở KH&amp;ĐT</a:t>
                      </a:r>
                    </a:p>
                  </a:txBody>
                  <a:tcPr marL="68575" marR="68575" marT="0" marB="0" anchor="ctr">
                    <a:lnL w="12700" cap="flat" cmpd="sng">
                      <a:solidFill>
                        <a:srgbClr val="009FDA">
                          <a:alpha val="0"/>
                        </a:srgbClr>
                      </a:solidFill>
                      <a:prstDash val="solid"/>
                      <a:round/>
                      <a:headEnd type="none" w="sm" len="sm"/>
                      <a:tailEnd type="none" w="sm" len="sm"/>
                    </a:lnL>
                    <a:lnR w="12700" cap="flat" cmpd="sng">
                      <a:solidFill>
                        <a:srgbClr val="009FDA">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009FDA">
                          <a:alpha val="0"/>
                        </a:srgbClr>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832225">
                <a:tc>
                  <a:txBody>
                    <a:bodyPr/>
                    <a:lstStyle/>
                    <a:p>
                      <a:pPr marL="0" marR="0" lvl="0" indent="0" algn="l" rtl="0">
                        <a:lnSpc>
                          <a:spcPct val="100000"/>
                        </a:lnSpc>
                        <a:spcBef>
                          <a:spcPts val="0"/>
                        </a:spcBef>
                        <a:spcAft>
                          <a:spcPts val="0"/>
                        </a:spcAft>
                        <a:buNone/>
                      </a:pPr>
                      <a:r>
                        <a:rPr lang="vi-VN" sz="1000"/>
                        <a:t>Dữ liệu đăng ký và dữ liệu chung</a:t>
                      </a:r>
                    </a:p>
                  </a:txBody>
                  <a:tcPr marL="68575" marR="68575" marT="0" marB="0" anchor="ctr">
                    <a:lnL w="12700" cap="flat" cmpd="sng">
                      <a:solidFill>
                        <a:schemeClr val="lt1">
                          <a:alpha val="0"/>
                        </a:schemeClr>
                      </a:solidFill>
                      <a:prstDash val="solid"/>
                      <a:round/>
                      <a:headEnd type="none" w="sm" len="sm"/>
                      <a:tailEnd type="none" w="sm" len="sm"/>
                    </a:lnL>
                    <a:lnR w="12700" cap="flat" cmpd="sng">
                      <a:solidFill>
                        <a:schemeClr val="lt1">
                          <a:alpha val="0"/>
                        </a:schemeClr>
                      </a:solidFill>
                      <a:prstDash val="solid"/>
                      <a:round/>
                      <a:headEnd type="none" w="sm" len="sm"/>
                      <a:tailEnd type="none" w="sm" len="sm"/>
                    </a:lnR>
                    <a:lnT w="12700" cap="flat" cmpd="sng">
                      <a:solidFill>
                        <a:srgbClr val="E8EBF5">
                          <a:alpha val="0"/>
                        </a:srgbClr>
                      </a:solidFill>
                      <a:prstDash val="solid"/>
                      <a:round/>
                      <a:headEnd type="none" w="sm" len="sm"/>
                      <a:tailEnd type="none" w="sm" len="sm"/>
                    </a:lnT>
                    <a:lnB w="12700" cap="flat" cmpd="sng">
                      <a:solidFill>
                        <a:srgbClr val="E8EBF5">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chemeClr val="lt1">
                          <a:alpha val="0"/>
                        </a:scheme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009FDA">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tcPr>
                </a:tc>
                <a:extLst>
                  <a:ext uri="{0D108BD9-81ED-4DB2-BD59-A6C34878D82A}">
                    <a16:rowId xmlns:a16="http://schemas.microsoft.com/office/drawing/2014/main" val="10002"/>
                  </a:ext>
                </a:extLst>
              </a:tr>
              <a:tr h="832225">
                <a:tc>
                  <a:txBody>
                    <a:bodyPr/>
                    <a:lstStyle/>
                    <a:p>
                      <a:pPr marL="0" marR="0" lvl="0" indent="0" algn="l" rtl="0">
                        <a:lnSpc>
                          <a:spcPct val="100000"/>
                        </a:lnSpc>
                        <a:spcBef>
                          <a:spcPts val="0"/>
                        </a:spcBef>
                        <a:spcAft>
                          <a:spcPts val="0"/>
                        </a:spcAft>
                        <a:buNone/>
                      </a:pPr>
                      <a:r>
                        <a:rPr lang="vi-VN" sz="1000"/>
                        <a:t>Dữ liệu về người lao động</a:t>
                      </a:r>
                    </a:p>
                  </a:txBody>
                  <a:tcPr marL="68575" marR="68575" marT="0" marB="0" anchor="ctr">
                    <a:lnL w="12700" cap="flat" cmpd="sng">
                      <a:solidFill>
                        <a:srgbClr val="E8EBF5">
                          <a:alpha val="0"/>
                        </a:srgbClr>
                      </a:solidFill>
                      <a:prstDash val="solid"/>
                      <a:round/>
                      <a:headEnd type="none" w="sm" len="sm"/>
                      <a:tailEnd type="none" w="sm" len="sm"/>
                    </a:lnL>
                    <a:lnR w="12700" cap="flat" cmpd="sng">
                      <a:solidFill>
                        <a:srgbClr val="E8EBF5">
                          <a:alpha val="0"/>
                        </a:srgbClr>
                      </a:solidFill>
                      <a:prstDash val="solid"/>
                      <a:round/>
                      <a:headEnd type="none" w="sm" len="sm"/>
                      <a:tailEnd type="none" w="sm" len="sm"/>
                    </a:lnR>
                    <a:lnT w="12700" cap="flat" cmpd="sng">
                      <a:solidFill>
                        <a:srgbClr val="E8EBF5">
                          <a:alpha val="0"/>
                        </a:srgbClr>
                      </a:solidFill>
                      <a:prstDash val="solid"/>
                      <a:round/>
                      <a:headEnd type="none" w="sm" len="sm"/>
                      <a:tailEnd type="none" w="sm" len="sm"/>
                    </a:lnT>
                    <a:lnB w="12700" cap="flat" cmpd="sng">
                      <a:solidFill>
                        <a:srgbClr val="E8EBF5">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8EBF5">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EFEFEF">
                          <a:alpha val="0"/>
                        </a:srgbClr>
                      </a:solidFill>
                      <a:prstDash val="solid"/>
                      <a:round/>
                      <a:headEnd type="none" w="sm" len="sm"/>
                      <a:tailEnd type="none" w="sm" len="sm"/>
                    </a:lnL>
                    <a:lnR w="12700" cap="flat" cmpd="sng">
                      <a:solidFill>
                        <a:srgbClr val="EFEFEF">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2700" cap="flat" cmpd="sng">
                      <a:solidFill>
                        <a:srgbClr val="EFEFEF">
                          <a:alpha val="0"/>
                        </a:srgbClr>
                      </a:solidFill>
                      <a:prstDash val="solid"/>
                      <a:round/>
                      <a:headEnd type="none" w="sm" len="sm"/>
                      <a:tailEnd type="none" w="sm" len="sm"/>
                    </a:lnB>
                    <a:solidFill>
                      <a:srgbClr val="F3F3F3"/>
                    </a:solidFill>
                  </a:tcPr>
                </a:tc>
                <a:extLst>
                  <a:ext uri="{0D108BD9-81ED-4DB2-BD59-A6C34878D82A}">
                    <a16:rowId xmlns:a16="http://schemas.microsoft.com/office/drawing/2014/main" val="10003"/>
                  </a:ext>
                </a:extLst>
              </a:tr>
              <a:tr h="832225">
                <a:tc>
                  <a:txBody>
                    <a:bodyPr/>
                    <a:lstStyle/>
                    <a:p>
                      <a:pPr marL="0" marR="0" lvl="0" indent="0" algn="l" rtl="0">
                        <a:lnSpc>
                          <a:spcPct val="100000"/>
                        </a:lnSpc>
                        <a:spcBef>
                          <a:spcPts val="0"/>
                        </a:spcBef>
                        <a:spcAft>
                          <a:spcPts val="0"/>
                        </a:spcAft>
                        <a:buNone/>
                      </a:pPr>
                      <a:r>
                        <a:rPr lang="vi-VN" sz="1000"/>
                        <a:t>Tình trạng kinh doanh (thay đổi, giải thể, phá sản)</a:t>
                      </a:r>
                    </a:p>
                  </a:txBody>
                  <a:tcPr marL="68575" marR="68575" marT="0" marB="0" anchor="ctr">
                    <a:lnL w="12700" cap="flat" cmpd="sng">
                      <a:solidFill>
                        <a:schemeClr val="lt1">
                          <a:alpha val="0"/>
                        </a:schemeClr>
                      </a:solidFill>
                      <a:prstDash val="solid"/>
                      <a:round/>
                      <a:headEnd type="none" w="sm" len="sm"/>
                      <a:tailEnd type="none" w="sm" len="sm"/>
                    </a:lnL>
                    <a:lnR w="12700" cap="flat" cmpd="sng">
                      <a:solidFill>
                        <a:schemeClr val="lt1">
                          <a:alpha val="0"/>
                        </a:schemeClr>
                      </a:solidFill>
                      <a:prstDash val="solid"/>
                      <a:round/>
                      <a:headEnd type="none" w="sm" len="sm"/>
                      <a:tailEnd type="none" w="sm" len="sm"/>
                    </a:lnR>
                    <a:lnT w="12700" cap="flat" cmpd="sng">
                      <a:solidFill>
                        <a:srgbClr val="E8EBF5">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chemeClr val="lt1">
                          <a:alpha val="0"/>
                        </a:scheme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1000" u="none" strike="noStrike" cap="none">
                          <a:solidFill>
                            <a:srgbClr val="000000"/>
                          </a:solidFill>
                        </a:rPr>
                        <a:t> </a:t>
                      </a:r>
                    </a:p>
                  </a:txBody>
                  <a:tcPr marL="68575" marR="68575" marT="0" marB="0">
                    <a:lnL w="12700" cap="flat" cmpd="sng">
                      <a:solidFill>
                        <a:srgbClr val="F3F3F3">
                          <a:alpha val="0"/>
                        </a:srgbClr>
                      </a:solidFill>
                      <a:prstDash val="solid"/>
                      <a:round/>
                      <a:headEnd type="none" w="sm" len="sm"/>
                      <a:tailEnd type="none" w="sm" len="sm"/>
                    </a:lnL>
                    <a:lnR w="12700" cap="flat" cmpd="sng">
                      <a:solidFill>
                        <a:srgbClr val="F3F3F3">
                          <a:alpha val="0"/>
                        </a:srgbClr>
                      </a:solidFill>
                      <a:prstDash val="solid"/>
                      <a:round/>
                      <a:headEnd type="none" w="sm" len="sm"/>
                      <a:tailEnd type="none" w="sm" len="sm"/>
                    </a:lnR>
                    <a:lnT w="12700" cap="flat" cmpd="sng">
                      <a:solidFill>
                        <a:srgbClr val="EFEFEF">
                          <a:alpha val="0"/>
                        </a:srgbClr>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319" name="Google Shape;319;p34"/>
          <p:cNvSpPr/>
          <p:nvPr/>
        </p:nvSpPr>
        <p:spPr>
          <a:xfrm>
            <a:off x="7905425" y="1991967"/>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4"/>
          <p:cNvSpPr/>
          <p:nvPr/>
        </p:nvSpPr>
        <p:spPr>
          <a:xfrm>
            <a:off x="7905425" y="3675918"/>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4"/>
          <p:cNvSpPr/>
          <p:nvPr/>
        </p:nvSpPr>
        <p:spPr>
          <a:xfrm>
            <a:off x="4886175" y="1991965"/>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4"/>
          <p:cNvSpPr/>
          <p:nvPr/>
        </p:nvSpPr>
        <p:spPr>
          <a:xfrm>
            <a:off x="6434800" y="2835569"/>
            <a:ext cx="131700" cy="131700"/>
          </a:xfrm>
          <a:prstGeom prst="ellipse">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20</a:t>
            </a:fld>
            <a:endParaRPr lang="en" sz="1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327"/>
        <p:cNvGrpSpPr/>
        <p:nvPr/>
      </p:nvGrpSpPr>
      <p:grpSpPr>
        <a:xfrm>
          <a:off x="0" y="0"/>
          <a:ext cx="0" cy="0"/>
          <a:chOff x="0" y="0"/>
          <a:chExt cx="0" cy="0"/>
        </a:xfrm>
      </p:grpSpPr>
      <p:sp>
        <p:nvSpPr>
          <p:cNvPr id="328" name="Google Shape;328;p35"/>
          <p:cNvSpPr txBox="1"/>
          <p:nvPr/>
        </p:nvSpPr>
        <p:spPr>
          <a:xfrm>
            <a:off x="552294" y="2975756"/>
            <a:ext cx="6702747"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Clr>
                <a:srgbClr val="000000"/>
              </a:buClr>
              <a:buFont typeface="Arial"/>
              <a:buNone/>
            </a:pPr>
            <a:r>
              <a:rPr lang="vi-VN" sz="3600" b="1">
                <a:solidFill>
                  <a:schemeClr val="lt1"/>
                </a:solidFill>
              </a:rPr>
              <a:t>Chương trình Thách thức </a:t>
            </a:r>
            <a:endParaRPr lang="en-US" sz="3600" b="1">
              <a:solidFill>
                <a:schemeClr val="lt1"/>
              </a:solidFill>
            </a:endParaRPr>
          </a:p>
          <a:p>
            <a:pPr marL="0" marR="0" lvl="0" indent="0" algn="l" rtl="0">
              <a:spcBef>
                <a:spcPts val="0"/>
              </a:spcBef>
              <a:spcAft>
                <a:spcPts val="0"/>
              </a:spcAft>
              <a:buClr>
                <a:srgbClr val="000000"/>
              </a:buClr>
              <a:buFont typeface="Arial"/>
              <a:buNone/>
            </a:pPr>
            <a:r>
              <a:rPr lang="vi-VN" sz="3600" b="1">
                <a:solidFill>
                  <a:schemeClr val="lt1"/>
                </a:solidFill>
              </a:rPr>
              <a:t>tìm kiếm giải pháp dữ liệu mở (ODSC) của Tp.HCM</a:t>
            </a:r>
          </a:p>
        </p:txBody>
      </p:sp>
      <p:cxnSp>
        <p:nvCxnSpPr>
          <p:cNvPr id="329" name="Google Shape;329;p35"/>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330" name="Google Shape;330;p35"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334"/>
        <p:cNvGrpSpPr/>
        <p:nvPr/>
      </p:nvGrpSpPr>
      <p:grpSpPr>
        <a:xfrm>
          <a:off x="0" y="0"/>
          <a:ext cx="0" cy="0"/>
          <a:chOff x="0" y="0"/>
          <a:chExt cx="0" cy="0"/>
        </a:xfrm>
      </p:grpSpPr>
      <p:sp>
        <p:nvSpPr>
          <p:cNvPr id="335" name="Google Shape;335;p36"/>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3600" b="1">
                <a:solidFill>
                  <a:schemeClr val="lt1"/>
                </a:solidFill>
              </a:rPr>
              <a:t>Giới thiệu &amp; Mục tiêu</a:t>
            </a:r>
          </a:p>
        </p:txBody>
      </p:sp>
      <p:cxnSp>
        <p:nvCxnSpPr>
          <p:cNvPr id="336" name="Google Shape;336;p36"/>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337" name="Google Shape;337;p36"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37"/>
          <p:cNvSpPr txBox="1">
            <a:spLocks noGrp="1"/>
          </p:cNvSpPr>
          <p:nvPr>
            <p:ph type="body" idx="1"/>
          </p:nvPr>
        </p:nvSpPr>
        <p:spPr>
          <a:xfrm>
            <a:off x="456675" y="1409100"/>
            <a:ext cx="2218800" cy="978600"/>
          </a:xfrm>
          <a:prstGeom prst="rect">
            <a:avLst/>
          </a:prstGeom>
        </p:spPr>
        <p:txBody>
          <a:bodyPr spcFirstLastPara="1" wrap="square" lIns="91425" tIns="91425" rIns="91425" bIns="91425" anchor="t" anchorCtr="0">
            <a:noAutofit/>
          </a:bodyPr>
          <a:lstStyle/>
          <a:p>
            <a:pPr marL="0" lvl="0" indent="0" algn="l" rtl="0">
              <a:spcBef>
                <a:spcPts val="1100"/>
              </a:spcBef>
              <a:spcAft>
                <a:spcPts val="1100"/>
              </a:spcAft>
              <a:buNone/>
            </a:pPr>
            <a:r>
              <a:rPr lang="vi-VN" sz="1100">
                <a:solidFill>
                  <a:schemeClr val="dk1"/>
                </a:solidFill>
              </a:rPr>
              <a:t>Thách thức tìm kiếm giải pháp dữ liệu mở Tp.HCM (ODSC) là chương trình kéo dài 12 tháng, bao gồm:</a:t>
            </a:r>
          </a:p>
        </p:txBody>
      </p:sp>
      <p:sp>
        <p:nvSpPr>
          <p:cNvPr id="343" name="Google Shape;343;p3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23</a:t>
            </a:fld>
            <a:endParaRPr lang="en" sz="1200"/>
          </a:p>
        </p:txBody>
      </p:sp>
      <p:sp>
        <p:nvSpPr>
          <p:cNvPr id="344" name="Google Shape;344;p37"/>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Clr>
                <a:schemeClr val="dk1"/>
              </a:buClr>
              <a:buSzPts val="1100"/>
              <a:buFont typeface="Arial"/>
              <a:buNone/>
            </a:pPr>
            <a:r>
              <a:rPr lang="vi-VN" sz="2200" b="1">
                <a:solidFill>
                  <a:srgbClr val="009FDA"/>
                </a:solidFill>
              </a:rPr>
              <a:t>THỬ THÁCH TÌM KIẾM GIẢI PHÁP DỮ LIỆU MỞ TP.HCM: </a:t>
            </a:r>
            <a:r>
              <a:rPr lang="vi-VN" sz="2200" b="1">
                <a:solidFill>
                  <a:srgbClr val="002244"/>
                </a:solidFill>
              </a:rPr>
              <a:t>GIỚI THIỆU</a:t>
            </a:r>
          </a:p>
        </p:txBody>
      </p:sp>
      <p:cxnSp>
        <p:nvCxnSpPr>
          <p:cNvPr id="345" name="Google Shape;345;p37"/>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346" name="Google Shape;346;p37"/>
          <p:cNvSpPr/>
          <p:nvPr/>
        </p:nvSpPr>
        <p:spPr>
          <a:xfrm>
            <a:off x="3085375" y="1146875"/>
            <a:ext cx="18138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a:solidFill>
                <a:srgbClr val="002244"/>
              </a:solidFill>
            </a:endParaRPr>
          </a:p>
          <a:p>
            <a:pPr marL="114300" lvl="0" indent="0" algn="l" rtl="0">
              <a:lnSpc>
                <a:spcPct val="115000"/>
              </a:lnSpc>
              <a:spcBef>
                <a:spcPts val="1100"/>
              </a:spcBef>
              <a:spcAft>
                <a:spcPts val="0"/>
              </a:spcAft>
              <a:buNone/>
            </a:pPr>
            <a:r>
              <a:rPr lang="vi-VN" sz="3000" b="1">
                <a:solidFill>
                  <a:srgbClr val="D9D9D9"/>
                </a:solidFill>
              </a:rPr>
              <a:t>1.</a:t>
            </a:r>
            <a:br>
              <a:rPr lang="vi-VN" sz="1100" b="1">
                <a:solidFill>
                  <a:schemeClr val="dk1"/>
                </a:solidFill>
              </a:rPr>
            </a:br>
            <a:r>
              <a:rPr lang="vi-VN" sz="1100">
                <a:solidFill>
                  <a:schemeClr val="dk1"/>
                </a:solidFill>
              </a:rPr>
              <a:t>3 tháng tìm kiếm giải pháp/thi đấu</a:t>
            </a:r>
          </a:p>
          <a:p>
            <a:pPr marL="114300" lvl="0" indent="0" algn="l" rtl="0">
              <a:lnSpc>
                <a:spcPct val="115000"/>
              </a:lnSpc>
              <a:spcBef>
                <a:spcPts val="1100"/>
              </a:spcBef>
              <a:spcAft>
                <a:spcPts val="1100"/>
              </a:spcAft>
              <a:buNone/>
            </a:pPr>
            <a:endParaRPr sz="1000">
              <a:solidFill>
                <a:schemeClr val="dk1"/>
              </a:solidFill>
            </a:endParaRPr>
          </a:p>
        </p:txBody>
      </p:sp>
      <p:sp>
        <p:nvSpPr>
          <p:cNvPr id="347" name="Google Shape;347;p37"/>
          <p:cNvSpPr/>
          <p:nvPr/>
        </p:nvSpPr>
        <p:spPr>
          <a:xfrm>
            <a:off x="4986150" y="1146875"/>
            <a:ext cx="18138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a:solidFill>
                <a:srgbClr val="002244"/>
              </a:solidFill>
            </a:endParaRPr>
          </a:p>
          <a:p>
            <a:pPr marL="114300" lvl="0" indent="0" algn="l" rtl="0">
              <a:lnSpc>
                <a:spcPct val="115000"/>
              </a:lnSpc>
              <a:spcBef>
                <a:spcPts val="1100"/>
              </a:spcBef>
              <a:spcAft>
                <a:spcPts val="0"/>
              </a:spcAft>
              <a:buNone/>
            </a:pPr>
            <a:r>
              <a:rPr lang="vi-VN" sz="3000" b="1">
                <a:solidFill>
                  <a:srgbClr val="D9D9D9"/>
                </a:solidFill>
              </a:rPr>
              <a:t>2.</a:t>
            </a:r>
            <a:br>
              <a:rPr lang="vi-VN" sz="1100" b="1">
                <a:solidFill>
                  <a:schemeClr val="dk1"/>
                </a:solidFill>
              </a:rPr>
            </a:br>
            <a:r>
              <a:rPr lang="vi-VN" sz="1100">
                <a:solidFill>
                  <a:schemeClr val="dk1"/>
                </a:solidFill>
              </a:rPr>
              <a:t>6-9 tháng ươm tạo những giải pháp  thắng cuộc</a:t>
            </a:r>
          </a:p>
          <a:p>
            <a:pPr marL="114300" lvl="0" indent="0" algn="l" rtl="0">
              <a:lnSpc>
                <a:spcPct val="115000"/>
              </a:lnSpc>
              <a:spcBef>
                <a:spcPts val="1100"/>
              </a:spcBef>
              <a:spcAft>
                <a:spcPts val="1100"/>
              </a:spcAft>
              <a:buNone/>
            </a:pPr>
            <a:endParaRPr sz="1000">
              <a:solidFill>
                <a:schemeClr val="dk1"/>
              </a:solidFill>
            </a:endParaRPr>
          </a:p>
        </p:txBody>
      </p:sp>
      <p:sp>
        <p:nvSpPr>
          <p:cNvPr id="348" name="Google Shape;348;p37"/>
          <p:cNvSpPr/>
          <p:nvPr/>
        </p:nvSpPr>
        <p:spPr>
          <a:xfrm>
            <a:off x="6880658" y="1146875"/>
            <a:ext cx="18138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a:solidFill>
                <a:srgbClr val="002244"/>
              </a:solidFill>
            </a:endParaRPr>
          </a:p>
          <a:p>
            <a:pPr marL="114300" lvl="0" indent="0" algn="l" rtl="0">
              <a:lnSpc>
                <a:spcPct val="115000"/>
              </a:lnSpc>
              <a:spcBef>
                <a:spcPts val="1100"/>
              </a:spcBef>
              <a:spcAft>
                <a:spcPts val="0"/>
              </a:spcAft>
              <a:buNone/>
            </a:pPr>
            <a:r>
              <a:rPr lang="vi-VN" sz="3000" b="1">
                <a:solidFill>
                  <a:srgbClr val="D9D9D9"/>
                </a:solidFill>
              </a:rPr>
              <a:t>3.</a:t>
            </a:r>
            <a:br>
              <a:rPr lang="vi-VN" sz="1100" b="1">
                <a:solidFill>
                  <a:schemeClr val="dk1"/>
                </a:solidFill>
              </a:rPr>
            </a:br>
            <a:r>
              <a:rPr lang="vi-VN" sz="1100">
                <a:solidFill>
                  <a:schemeClr val="dk1"/>
                </a:solidFill>
              </a:rPr>
              <a:t>Những đơn vị thắng cuộc được tiếp cận “sandbox dữ liệu” theo chấp thuận của Sở TT&amp;TT </a:t>
            </a:r>
          </a:p>
          <a:p>
            <a:pPr marL="114300" lvl="0" indent="0" algn="l" rtl="0">
              <a:lnSpc>
                <a:spcPct val="115000"/>
              </a:lnSpc>
              <a:spcBef>
                <a:spcPts val="1100"/>
              </a:spcBef>
              <a:spcAft>
                <a:spcPts val="1100"/>
              </a:spcAft>
              <a:buNone/>
            </a:pPr>
            <a:endParaRPr sz="1000">
              <a:solidFill>
                <a:schemeClr val="dk1"/>
              </a:solidFill>
            </a:endParaRPr>
          </a:p>
        </p:txBody>
      </p:sp>
      <p:pic>
        <p:nvPicPr>
          <p:cNvPr id="349" name="Google Shape;349;p37"/>
          <p:cNvPicPr preferRelativeResize="0"/>
          <p:nvPr/>
        </p:nvPicPr>
        <p:blipFill>
          <a:blip r:embed="rId3">
            <a:alphaModFix amt="40000"/>
          </a:blip>
          <a:stretch>
            <a:fillRect/>
          </a:stretch>
        </p:blipFill>
        <p:spPr>
          <a:xfrm>
            <a:off x="3296300" y="3474300"/>
            <a:ext cx="901125" cy="901125"/>
          </a:xfrm>
          <a:prstGeom prst="rect">
            <a:avLst/>
          </a:prstGeom>
          <a:noFill/>
          <a:ln>
            <a:noFill/>
          </a:ln>
        </p:spPr>
      </p:pic>
      <p:pic>
        <p:nvPicPr>
          <p:cNvPr id="350" name="Google Shape;350;p37"/>
          <p:cNvPicPr preferRelativeResize="0"/>
          <p:nvPr/>
        </p:nvPicPr>
        <p:blipFill>
          <a:blip r:embed="rId4">
            <a:alphaModFix amt="40000"/>
          </a:blip>
          <a:stretch>
            <a:fillRect/>
          </a:stretch>
        </p:blipFill>
        <p:spPr>
          <a:xfrm>
            <a:off x="5848875" y="3561913"/>
            <a:ext cx="767525" cy="767525"/>
          </a:xfrm>
          <a:prstGeom prst="rect">
            <a:avLst/>
          </a:prstGeom>
          <a:noFill/>
          <a:ln>
            <a:noFill/>
          </a:ln>
        </p:spPr>
      </p:pic>
      <p:pic>
        <p:nvPicPr>
          <p:cNvPr id="351" name="Google Shape;351;p37"/>
          <p:cNvPicPr preferRelativeResize="0"/>
          <p:nvPr/>
        </p:nvPicPr>
        <p:blipFill>
          <a:blip r:embed="rId5">
            <a:alphaModFix amt="35000"/>
          </a:blip>
          <a:stretch>
            <a:fillRect/>
          </a:stretch>
        </p:blipFill>
        <p:spPr>
          <a:xfrm>
            <a:off x="7691775" y="3495126"/>
            <a:ext cx="901125" cy="90109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38"/>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THỬ THÁCH TÌM KIẾM GIẢI PHÁP DỮ LIỆU MỞ TP.HCM:</a:t>
            </a:r>
            <a:r>
              <a:rPr lang="vi-VN" sz="2200" b="1">
                <a:solidFill>
                  <a:srgbClr val="00B0F0"/>
                </a:solidFill>
              </a:rPr>
              <a:t> </a:t>
            </a:r>
            <a:r>
              <a:rPr lang="vi-VN" sz="2200" b="1">
                <a:solidFill>
                  <a:srgbClr val="002244"/>
                </a:solidFill>
              </a:rPr>
              <a:t>MỤC TIÊU</a:t>
            </a:r>
          </a:p>
        </p:txBody>
      </p:sp>
      <p:cxnSp>
        <p:nvCxnSpPr>
          <p:cNvPr id="357" name="Google Shape;357;p38"/>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358" name="Google Shape;358;p38"/>
          <p:cNvSpPr/>
          <p:nvPr/>
        </p:nvSpPr>
        <p:spPr>
          <a:xfrm>
            <a:off x="456675" y="1146875"/>
            <a:ext cx="21849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dirty="0">
              <a:solidFill>
                <a:srgbClr val="002244"/>
              </a:solidFill>
            </a:endParaRPr>
          </a:p>
          <a:p>
            <a:pPr marL="114300" lvl="0" indent="0" algn="l" rtl="0">
              <a:lnSpc>
                <a:spcPct val="115000"/>
              </a:lnSpc>
              <a:spcBef>
                <a:spcPts val="1100"/>
              </a:spcBef>
              <a:spcAft>
                <a:spcPts val="0"/>
              </a:spcAft>
              <a:buNone/>
            </a:pPr>
            <a:r>
              <a:rPr lang="vi-VN" sz="3000" b="1" dirty="0">
                <a:solidFill>
                  <a:srgbClr val="D9D9D9"/>
                </a:solidFill>
              </a:rPr>
              <a:t>1.</a:t>
            </a:r>
          </a:p>
          <a:p>
            <a:pPr marL="114300" lvl="0" indent="0" algn="l" rtl="0">
              <a:lnSpc>
                <a:spcPct val="115000"/>
              </a:lnSpc>
              <a:spcBef>
                <a:spcPts val="1100"/>
              </a:spcBef>
              <a:spcAft>
                <a:spcPts val="1100"/>
              </a:spcAft>
              <a:buNone/>
            </a:pPr>
            <a:r>
              <a:rPr lang="vi-VN" sz="1100" b="1" dirty="0">
                <a:solidFill>
                  <a:srgbClr val="004890"/>
                </a:solidFill>
              </a:rPr>
              <a:t>Mục tiêu số một:</a:t>
            </a:r>
            <a:r>
              <a:rPr lang="vi-VN" sz="1100" b="1" dirty="0">
                <a:solidFill>
                  <a:schemeClr val="dk1"/>
                </a:solidFill>
              </a:rPr>
              <a:t> </a:t>
            </a:r>
            <a:br>
              <a:rPr lang="vi-VN" sz="1100" b="1" dirty="0">
                <a:solidFill>
                  <a:schemeClr val="dk1"/>
                </a:solidFill>
              </a:rPr>
            </a:br>
            <a:r>
              <a:rPr lang="vi-VN" sz="1000" dirty="0">
                <a:solidFill>
                  <a:schemeClr val="dk1"/>
                </a:solidFill>
              </a:rPr>
              <a:t>Thu hoạch một mô hình có khả năng nhân rộng cho mỗi thử thách dữ liệu mở, các quan hệ hợp tác mới, danh sách các giải pháp để ươm tạo và nội dung cho cổng thông tin tri thức của Tp.HCM.  </a:t>
            </a:r>
          </a:p>
        </p:txBody>
      </p:sp>
      <p:sp>
        <p:nvSpPr>
          <p:cNvPr id="359" name="Google Shape;359;p38"/>
          <p:cNvSpPr/>
          <p:nvPr/>
        </p:nvSpPr>
        <p:spPr>
          <a:xfrm>
            <a:off x="2762325" y="1146875"/>
            <a:ext cx="36264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dirty="0">
              <a:solidFill>
                <a:srgbClr val="002244"/>
              </a:solidFill>
            </a:endParaRPr>
          </a:p>
          <a:p>
            <a:pPr marL="114300" lvl="0" indent="0" algn="l" rtl="0">
              <a:lnSpc>
                <a:spcPct val="115000"/>
              </a:lnSpc>
              <a:spcBef>
                <a:spcPts val="1100"/>
              </a:spcBef>
              <a:spcAft>
                <a:spcPts val="0"/>
              </a:spcAft>
              <a:buNone/>
            </a:pPr>
            <a:r>
              <a:rPr lang="vi-VN" sz="3000" b="1" dirty="0">
                <a:solidFill>
                  <a:srgbClr val="D9D9D9"/>
                </a:solidFill>
              </a:rPr>
              <a:t>2.</a:t>
            </a:r>
          </a:p>
          <a:p>
            <a:pPr marL="114300" lvl="0" indent="0" algn="l" rtl="0">
              <a:lnSpc>
                <a:spcPct val="115000"/>
              </a:lnSpc>
              <a:spcBef>
                <a:spcPts val="1100"/>
              </a:spcBef>
              <a:spcAft>
                <a:spcPts val="0"/>
              </a:spcAft>
              <a:buNone/>
            </a:pPr>
            <a:r>
              <a:rPr lang="vi-VN" sz="1100" b="1" dirty="0">
                <a:solidFill>
                  <a:srgbClr val="004890"/>
                </a:solidFill>
              </a:rPr>
              <a:t>Mục tiêu số hai:</a:t>
            </a:r>
            <a:r>
              <a:rPr lang="vi-VN" sz="1100" b="1" dirty="0">
                <a:solidFill>
                  <a:schemeClr val="dk1"/>
                </a:solidFill>
              </a:rPr>
              <a:t> </a:t>
            </a:r>
            <a:br>
              <a:rPr lang="vi-VN" sz="1100" b="1" dirty="0">
                <a:solidFill>
                  <a:schemeClr val="dk1"/>
                </a:solidFill>
              </a:rPr>
            </a:br>
            <a:r>
              <a:rPr lang="vi-VN" sz="1000" dirty="0">
                <a:solidFill>
                  <a:schemeClr val="dk1"/>
                </a:solidFill>
              </a:rPr>
              <a:t>Phát hiện các nhu cầu dữ liệu mở, tạo điều kiện sử dụng dữ liệu mở để giải quyết thách thức bằng cách giúp Tp.HCM hiểu rõ các rào cản khiến tổ chức, cá nhân đổi mới sáng tạo chưa thể phát triển những dịch vụ cần sử dụng dữ liệu của chính phủ, bao gồm: </a:t>
            </a:r>
          </a:p>
          <a:p>
            <a:pPr marL="457200" lvl="1" indent="-292100" algn="l" rtl="0">
              <a:lnSpc>
                <a:spcPct val="115000"/>
              </a:lnSpc>
              <a:spcBef>
                <a:spcPts val="1100"/>
              </a:spcBef>
              <a:spcAft>
                <a:spcPts val="0"/>
              </a:spcAft>
              <a:buClr>
                <a:schemeClr val="dk1"/>
              </a:buClr>
              <a:buSzPts val="1000"/>
              <a:buChar char="○"/>
            </a:pPr>
            <a:r>
              <a:rPr lang="vi-VN" sz="1000" dirty="0">
                <a:solidFill>
                  <a:schemeClr val="dk1"/>
                </a:solidFill>
              </a:rPr>
              <a:t>Chính sách</a:t>
            </a:r>
          </a:p>
          <a:p>
            <a:pPr marL="457200" lvl="1" indent="-292100" algn="l" rtl="0">
              <a:lnSpc>
                <a:spcPct val="115000"/>
              </a:lnSpc>
              <a:spcBef>
                <a:spcPts val="0"/>
              </a:spcBef>
              <a:spcAft>
                <a:spcPts val="0"/>
              </a:spcAft>
              <a:buClr>
                <a:schemeClr val="dk1"/>
              </a:buClr>
              <a:buSzPts val="1000"/>
              <a:buChar char="○"/>
            </a:pPr>
            <a:r>
              <a:rPr lang="vi-VN" sz="1000" dirty="0">
                <a:solidFill>
                  <a:schemeClr val="dk1"/>
                </a:solidFill>
              </a:rPr>
              <a:t>Pháp lý</a:t>
            </a:r>
          </a:p>
          <a:p>
            <a:pPr marL="457200" lvl="1" indent="-292100" algn="l" rtl="0">
              <a:lnSpc>
                <a:spcPct val="115000"/>
              </a:lnSpc>
              <a:spcBef>
                <a:spcPts val="0"/>
              </a:spcBef>
              <a:spcAft>
                <a:spcPts val="0"/>
              </a:spcAft>
              <a:buClr>
                <a:schemeClr val="dk1"/>
              </a:buClr>
              <a:buSzPts val="1000"/>
              <a:buChar char="○"/>
            </a:pPr>
            <a:r>
              <a:rPr lang="vi-VN" sz="1000" dirty="0">
                <a:solidFill>
                  <a:schemeClr val="dk1"/>
                </a:solidFill>
              </a:rPr>
              <a:t>Công nghệ</a:t>
            </a:r>
          </a:p>
        </p:txBody>
      </p:sp>
      <p:sp>
        <p:nvSpPr>
          <p:cNvPr id="360" name="Google Shape;360;p38"/>
          <p:cNvSpPr txBox="1"/>
          <p:nvPr/>
        </p:nvSpPr>
        <p:spPr>
          <a:xfrm>
            <a:off x="3793535" y="3273571"/>
            <a:ext cx="2257800" cy="869700"/>
          </a:xfrm>
          <a:prstGeom prst="rect">
            <a:avLst/>
          </a:prstGeom>
          <a:noFill/>
          <a:ln>
            <a:noFill/>
          </a:ln>
        </p:spPr>
        <p:txBody>
          <a:bodyPr spcFirstLastPara="1" wrap="square" lIns="91425" tIns="91425" rIns="91425" bIns="91425" anchor="t" anchorCtr="0">
            <a:spAutoFit/>
          </a:bodyPr>
          <a:lstStyle/>
          <a:p>
            <a:pPr marL="914400" lvl="1" indent="-292100" algn="l" rtl="0">
              <a:lnSpc>
                <a:spcPct val="115000"/>
              </a:lnSpc>
              <a:spcBef>
                <a:spcPts val="1100"/>
              </a:spcBef>
              <a:spcAft>
                <a:spcPts val="0"/>
              </a:spcAft>
              <a:buClr>
                <a:schemeClr val="dk1"/>
              </a:buClr>
              <a:buSzPts val="1000"/>
              <a:buChar char="○"/>
            </a:pPr>
            <a:r>
              <a:rPr lang="vi-VN" sz="1000" dirty="0">
                <a:solidFill>
                  <a:schemeClr val="dk1"/>
                </a:solidFill>
              </a:rPr>
              <a:t>Hạ tầng</a:t>
            </a:r>
          </a:p>
          <a:p>
            <a:pPr marL="914400" lvl="1" indent="-292100" algn="l" rtl="0">
              <a:lnSpc>
                <a:spcPct val="115000"/>
              </a:lnSpc>
              <a:spcBef>
                <a:spcPts val="0"/>
              </a:spcBef>
              <a:spcAft>
                <a:spcPts val="0"/>
              </a:spcAft>
              <a:buClr>
                <a:schemeClr val="dk1"/>
              </a:buClr>
              <a:buSzPts val="1000"/>
              <a:buChar char="○"/>
            </a:pPr>
            <a:r>
              <a:rPr lang="vi-VN" sz="1000" dirty="0">
                <a:solidFill>
                  <a:schemeClr val="dk1"/>
                </a:solidFill>
              </a:rPr>
              <a:t>Năng lực</a:t>
            </a:r>
          </a:p>
          <a:p>
            <a:pPr marL="914400" lvl="1" indent="-292100" algn="l" rtl="0">
              <a:lnSpc>
                <a:spcPct val="115000"/>
              </a:lnSpc>
              <a:spcBef>
                <a:spcPts val="0"/>
              </a:spcBef>
              <a:spcAft>
                <a:spcPts val="0"/>
              </a:spcAft>
              <a:buClr>
                <a:schemeClr val="dk1"/>
              </a:buClr>
              <a:buSzPts val="1000"/>
              <a:buChar char="○"/>
            </a:pPr>
            <a:r>
              <a:rPr lang="vi-VN" sz="1000" dirty="0">
                <a:solidFill>
                  <a:schemeClr val="dk1"/>
                </a:solidFill>
              </a:rPr>
              <a:t>Nguồn dữ liệu</a:t>
            </a:r>
          </a:p>
          <a:p>
            <a:pPr marL="914400" lvl="1" indent="-292100" algn="l" rtl="0">
              <a:lnSpc>
                <a:spcPct val="115000"/>
              </a:lnSpc>
              <a:spcBef>
                <a:spcPts val="0"/>
              </a:spcBef>
              <a:spcAft>
                <a:spcPts val="0"/>
              </a:spcAft>
              <a:buClr>
                <a:schemeClr val="dk1"/>
              </a:buClr>
              <a:buSzPts val="1000"/>
              <a:buChar char="○"/>
            </a:pPr>
            <a:r>
              <a:rPr lang="vi-VN" sz="1000" dirty="0">
                <a:solidFill>
                  <a:schemeClr val="dk1"/>
                </a:solidFill>
              </a:rPr>
              <a:t>Tài chính</a:t>
            </a:r>
          </a:p>
        </p:txBody>
      </p:sp>
      <p:sp>
        <p:nvSpPr>
          <p:cNvPr id="361" name="Google Shape;361;p38"/>
          <p:cNvSpPr/>
          <p:nvPr/>
        </p:nvSpPr>
        <p:spPr>
          <a:xfrm>
            <a:off x="6509475" y="1146875"/>
            <a:ext cx="21849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114300" lvl="0" indent="0" algn="l" rtl="0">
              <a:lnSpc>
                <a:spcPct val="115000"/>
              </a:lnSpc>
              <a:spcBef>
                <a:spcPts val="1100"/>
              </a:spcBef>
              <a:spcAft>
                <a:spcPts val="0"/>
              </a:spcAft>
              <a:buNone/>
            </a:pPr>
            <a:endParaRPr sz="1100" b="1">
              <a:solidFill>
                <a:srgbClr val="002244"/>
              </a:solidFill>
            </a:endParaRPr>
          </a:p>
          <a:p>
            <a:pPr marL="114300" lvl="0" indent="0" algn="l" rtl="0">
              <a:lnSpc>
                <a:spcPct val="115000"/>
              </a:lnSpc>
              <a:spcBef>
                <a:spcPts val="1100"/>
              </a:spcBef>
              <a:spcAft>
                <a:spcPts val="0"/>
              </a:spcAft>
              <a:buNone/>
            </a:pPr>
            <a:r>
              <a:rPr lang="vi-VN" sz="3000" b="1">
                <a:solidFill>
                  <a:srgbClr val="D9D9D9"/>
                </a:solidFill>
              </a:rPr>
              <a:t>3.</a:t>
            </a:r>
          </a:p>
          <a:p>
            <a:pPr marL="142875" lvl="0" indent="0" algn="l" rtl="0">
              <a:lnSpc>
                <a:spcPct val="115000"/>
              </a:lnSpc>
              <a:spcBef>
                <a:spcPts val="1100"/>
              </a:spcBef>
              <a:spcAft>
                <a:spcPts val="1100"/>
              </a:spcAft>
              <a:buNone/>
            </a:pPr>
            <a:r>
              <a:rPr lang="vi-VN" sz="1100" b="1">
                <a:solidFill>
                  <a:srgbClr val="004890"/>
                </a:solidFill>
              </a:rPr>
              <a:t>Mục tiêu số ba:</a:t>
            </a:r>
            <a:br>
              <a:rPr lang="vi-VN" sz="1100">
                <a:solidFill>
                  <a:schemeClr val="dk1"/>
                </a:solidFill>
              </a:rPr>
            </a:br>
            <a:r>
              <a:rPr lang="vi-VN" sz="1000">
                <a:solidFill>
                  <a:schemeClr val="dk1"/>
                </a:solidFill>
              </a:rPr>
              <a:t>1-2 dự án thí điểm kiểm tra tính khả thi thương mại (POC) cho mỗi thử thách</a:t>
            </a:r>
          </a:p>
        </p:txBody>
      </p:sp>
      <p:sp>
        <p:nvSpPr>
          <p:cNvPr id="362" name="Google Shape;362;p3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24</a:t>
            </a:fld>
            <a:endParaRPr lang="en" sz="1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9"/>
          <p:cNvSpPr/>
          <p:nvPr/>
        </p:nvSpPr>
        <p:spPr>
          <a:xfrm>
            <a:off x="1249575" y="1305550"/>
            <a:ext cx="7444800" cy="3102600"/>
          </a:xfrm>
          <a:prstGeom prst="roundRect">
            <a:avLst>
              <a:gd name="adj" fmla="val 2594"/>
            </a:avLst>
          </a:prstGeom>
          <a:solidFill>
            <a:srgbClr val="F2F2F2"/>
          </a:solidFill>
          <a:ln>
            <a:noFill/>
          </a:ln>
        </p:spPr>
        <p:txBody>
          <a:bodyPr spcFirstLastPara="1" wrap="square" lIns="68575" tIns="34275" rIns="68575" bIns="34275" anchor="ctr" anchorCtr="0">
            <a:noAutofit/>
          </a:bodyPr>
          <a:lstStyle/>
          <a:p>
            <a:pPr marL="1828800" marR="177429" lvl="0" indent="-292100" algn="just" rtl="0">
              <a:lnSpc>
                <a:spcPct val="100000"/>
              </a:lnSpc>
              <a:spcBef>
                <a:spcPts val="1000"/>
              </a:spcBef>
              <a:spcAft>
                <a:spcPts val="0"/>
              </a:spcAft>
              <a:buClr>
                <a:schemeClr val="dk1"/>
              </a:buClr>
              <a:buSzPts val="1000"/>
              <a:buChar char="●"/>
            </a:pPr>
            <a:r>
              <a:rPr lang="vi-VN" sz="1200">
                <a:solidFill>
                  <a:schemeClr val="dk1"/>
                </a:solidFill>
              </a:rPr>
              <a:t>Kim chỉ nam của ODSC sẽ nhận diện và ươm tạo các giải pháp dữ liệu mở có</a:t>
            </a:r>
            <a:r>
              <a:rPr lang="vi-VN" sz="1200" b="1">
                <a:solidFill>
                  <a:schemeClr val="dk1"/>
                </a:solidFill>
              </a:rPr>
              <a:t> tiềm năng mở rộng quy mô thương mại lớn nhất,</a:t>
            </a:r>
            <a:r>
              <a:rPr lang="vi-VN" sz="1200">
                <a:solidFill>
                  <a:schemeClr val="dk1"/>
                </a:solidFill>
              </a:rPr>
              <a:t> đóng góp mạnh mẽ vào sự tăng trưởng của nền kinh tế số tại Tp.HCM.</a:t>
            </a:r>
          </a:p>
          <a:p>
            <a:pPr marL="1828800" marR="177429" lvl="0" indent="-292100" algn="just" rtl="0">
              <a:lnSpc>
                <a:spcPct val="100000"/>
              </a:lnSpc>
              <a:spcBef>
                <a:spcPts val="1000"/>
              </a:spcBef>
              <a:spcAft>
                <a:spcPts val="1000"/>
              </a:spcAft>
              <a:buClr>
                <a:schemeClr val="dk1"/>
              </a:buClr>
              <a:buSzPts val="1000"/>
              <a:buChar char="●"/>
            </a:pPr>
            <a:r>
              <a:rPr lang="vi-VN" sz="1200">
                <a:solidFill>
                  <a:schemeClr val="dk1"/>
                </a:solidFill>
              </a:rPr>
              <a:t>Dự án ODSC cần cẩn trọng trong suốt quá trình thực hiện, tránh hỗ trợ các giải pháp thành phố thông minh thay vì giải pháp dữ liệu mở, chẳng hạn như những giải pháp Doanh nghiệp tới Chính phủ” (B2G) do các nhà thầu công nghệ thiết kế riêng để giải quyết vấn đề của chính quyền.</a:t>
            </a:r>
          </a:p>
        </p:txBody>
      </p:sp>
      <p:sp>
        <p:nvSpPr>
          <p:cNvPr id="368" name="Google Shape;368;p39"/>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HỖ TRỢ SỰ TĂNG TRƯỞNG CỦA</a:t>
            </a:r>
            <a:r>
              <a:rPr lang="en-US" sz="2200" b="1">
                <a:solidFill>
                  <a:srgbClr val="009FDA"/>
                </a:solidFill>
              </a:rPr>
              <a:t> </a:t>
            </a:r>
            <a:r>
              <a:rPr lang="vi-VN" sz="2200" b="1">
                <a:solidFill>
                  <a:srgbClr val="009FDA"/>
                </a:solidFill>
              </a:rPr>
              <a:t>NỀN KINH TẾ SỐ </a:t>
            </a:r>
            <a:endParaRPr lang="en-US" sz="2200" b="1">
              <a:solidFill>
                <a:srgbClr val="009FDA"/>
              </a:solidFill>
            </a:endParaRPr>
          </a:p>
          <a:p>
            <a:pPr marL="0" lvl="0" indent="0" algn="l" rtl="0">
              <a:spcBef>
                <a:spcPts val="0"/>
              </a:spcBef>
              <a:spcAft>
                <a:spcPts val="0"/>
              </a:spcAft>
              <a:buSzPts val="1100"/>
              <a:buNone/>
            </a:pPr>
            <a:r>
              <a:rPr lang="vi-VN" sz="2200" b="1">
                <a:solidFill>
                  <a:srgbClr val="009FDA"/>
                </a:solidFill>
              </a:rPr>
              <a:t>TẠI TP.HCM</a:t>
            </a:r>
          </a:p>
        </p:txBody>
      </p:sp>
      <p:cxnSp>
        <p:nvCxnSpPr>
          <p:cNvPr id="369" name="Google Shape;369;p39"/>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370" name="Google Shape;370;p3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25</a:t>
            </a:fld>
            <a:endParaRPr lang="en" sz="1200"/>
          </a:p>
        </p:txBody>
      </p:sp>
      <p:sp>
        <p:nvSpPr>
          <p:cNvPr id="371" name="Google Shape;371;p39"/>
          <p:cNvSpPr/>
          <p:nvPr/>
        </p:nvSpPr>
        <p:spPr>
          <a:xfrm>
            <a:off x="456675" y="1641250"/>
            <a:ext cx="2184900" cy="2431200"/>
          </a:xfrm>
          <a:prstGeom prst="roundRect">
            <a:avLst>
              <a:gd name="adj" fmla="val 3611"/>
            </a:avLst>
          </a:prstGeom>
          <a:solidFill>
            <a:srgbClr val="00B3F2"/>
          </a:solid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vi-VN" b="1">
                <a:solidFill>
                  <a:schemeClr val="lt1"/>
                </a:solidFill>
              </a:rPr>
              <a:t>Chương trình ODSC sẽ nhận diện và ươm tạo các giải pháp có khả năng mở rộng quy mô thương mại</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375"/>
        <p:cNvGrpSpPr/>
        <p:nvPr/>
      </p:nvGrpSpPr>
      <p:grpSpPr>
        <a:xfrm>
          <a:off x="0" y="0"/>
          <a:ext cx="0" cy="0"/>
          <a:chOff x="0" y="0"/>
          <a:chExt cx="0" cy="0"/>
        </a:xfrm>
      </p:grpSpPr>
      <p:sp>
        <p:nvSpPr>
          <p:cNvPr id="376" name="Google Shape;376;p40"/>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3600" b="1">
                <a:solidFill>
                  <a:schemeClr val="lt1"/>
                </a:solidFill>
              </a:rPr>
              <a:t>Trọng tâm: </a:t>
            </a:r>
            <a:br>
              <a:rPr lang="vi-VN" sz="3600" b="1">
                <a:solidFill>
                  <a:schemeClr val="lt1"/>
                </a:solidFill>
              </a:rPr>
            </a:br>
            <a:r>
              <a:rPr lang="vi-VN" sz="3600" b="1">
                <a:solidFill>
                  <a:schemeClr val="lt1"/>
                </a:solidFill>
              </a:rPr>
              <a:t>Lĩnh vực mục tiêu và nhu cầu dữ liệu dự kiến</a:t>
            </a:r>
          </a:p>
        </p:txBody>
      </p:sp>
      <p:cxnSp>
        <p:nvCxnSpPr>
          <p:cNvPr id="377" name="Google Shape;377;p40"/>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378" name="Google Shape;378;p40"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41"/>
          <p:cNvSpPr txBox="1"/>
          <p:nvPr/>
        </p:nvSpPr>
        <p:spPr>
          <a:xfrm>
            <a:off x="453150" y="991338"/>
            <a:ext cx="8237700" cy="515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000">
                <a:solidFill>
                  <a:srgbClr val="2E2E2E"/>
                </a:solidFill>
              </a:rPr>
              <a:t>Dựa trên lộ trình số hóa của Tp.HCM và các câu chuyện thành công về dữ liệu mở trong khu vực, những cân nhắc về Thử thách đầu tiên nên tập trung vào bốn lĩnh vực chính. Những thử thách tiếp theo có thể mở rộng để bao gồm nhiều hơn những lĩnh vực trong lộ trình số hóa của Tp.HCM (như Y tế, Giáo dục trực tuyến). </a:t>
            </a:r>
          </a:p>
        </p:txBody>
      </p:sp>
      <p:graphicFrame>
        <p:nvGraphicFramePr>
          <p:cNvPr id="384" name="Google Shape;384;p41"/>
          <p:cNvGraphicFramePr/>
          <p:nvPr/>
        </p:nvGraphicFramePr>
        <p:xfrm>
          <a:off x="456675" y="1626438"/>
          <a:ext cx="4115325" cy="150368"/>
        </p:xfrm>
        <a:graphic>
          <a:graphicData uri="http://schemas.openxmlformats.org/drawingml/2006/table">
            <a:tbl>
              <a:tblPr>
                <a:noFill/>
                <a:tableStyleId>{A82F5DF9-F4DC-47F2-8F6E-91642B9D3C0F}</a:tableStyleId>
              </a:tblPr>
              <a:tblGrid>
                <a:gridCol w="1207575">
                  <a:extLst>
                    <a:ext uri="{9D8B030D-6E8A-4147-A177-3AD203B41FA5}">
                      <a16:colId xmlns:a16="http://schemas.microsoft.com/office/drawing/2014/main" val="20000"/>
                    </a:ext>
                  </a:extLst>
                </a:gridCol>
                <a:gridCol w="2907750">
                  <a:extLst>
                    <a:ext uri="{9D8B030D-6E8A-4147-A177-3AD203B41FA5}">
                      <a16:colId xmlns:a16="http://schemas.microsoft.com/office/drawing/2014/main" val="20001"/>
                    </a:ext>
                  </a:extLst>
                </a:gridCol>
              </a:tblGrid>
              <a:tr h="93900">
                <a:tc>
                  <a:txBody>
                    <a:bodyPr/>
                    <a:lstStyle/>
                    <a:p>
                      <a:pPr marL="0" lvl="0" indent="0" algn="ctr" rtl="0">
                        <a:lnSpc>
                          <a:spcPct val="115000"/>
                        </a:lnSpc>
                        <a:spcBef>
                          <a:spcPts val="0"/>
                        </a:spcBef>
                        <a:spcAft>
                          <a:spcPts val="0"/>
                        </a:spcAft>
                        <a:buNone/>
                      </a:pPr>
                      <a:r>
                        <a:rPr lang="vi-VN" sz="700" b="1">
                          <a:solidFill>
                            <a:srgbClr val="002244"/>
                          </a:solidFill>
                        </a:rPr>
                        <a:t>LĨNH VỰC MỤC TIÊU</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700" b="1">
                          <a:solidFill>
                            <a:srgbClr val="002244"/>
                          </a:solidFill>
                        </a:rPr>
                        <a:t>GIẢI PHÁP ĐƯỢC TÌM KIẾM</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385" name="Google Shape;385;p41"/>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CÁC LĨNH VỰC MỤC TIÊU</a:t>
            </a:r>
          </a:p>
        </p:txBody>
      </p:sp>
      <p:cxnSp>
        <p:nvCxnSpPr>
          <p:cNvPr id="386" name="Google Shape;386;p41"/>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387" name="Google Shape;387;p41"/>
          <p:cNvSpPr/>
          <p:nvPr/>
        </p:nvSpPr>
        <p:spPr>
          <a:xfrm>
            <a:off x="456600" y="1852950"/>
            <a:ext cx="1193100" cy="1341600"/>
          </a:xfrm>
          <a:prstGeom prst="roundRect">
            <a:avLst>
              <a:gd name="adj" fmla="val 10556"/>
            </a:avLst>
          </a:prstGeom>
          <a:solidFill>
            <a:schemeClr val="lt2"/>
          </a:solid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Clr>
                <a:schemeClr val="dk1"/>
              </a:buClr>
              <a:buSzPts val="1100"/>
              <a:buFont typeface="Arial"/>
              <a:buNone/>
            </a:pPr>
            <a:r>
              <a:rPr lang="vi-VN" sz="800" b="1" dirty="0">
                <a:solidFill>
                  <a:srgbClr val="002244"/>
                </a:solidFill>
              </a:rPr>
              <a:t>Giao thông vận tải &amp; hậu cần</a:t>
            </a:r>
          </a:p>
        </p:txBody>
      </p:sp>
      <p:sp>
        <p:nvSpPr>
          <p:cNvPr id="388" name="Google Shape;388;p41"/>
          <p:cNvSpPr/>
          <p:nvPr/>
        </p:nvSpPr>
        <p:spPr>
          <a:xfrm>
            <a:off x="1692335" y="1852950"/>
            <a:ext cx="2879700" cy="13416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vi-VN" sz="900" dirty="0">
                <a:solidFill>
                  <a:schemeClr val="dk1"/>
                </a:solidFill>
              </a:rPr>
              <a:t>Các giải pháp giúp doanh nghiệp lập kế hoạch, quản lý đội xe vận tải và hậu cần và/hoặc giúp người dân, doanh nghiệp di chuyển thuận lợi, thông suốt hơn trên các tuyến phố của Tp.HCM.</a:t>
            </a:r>
          </a:p>
        </p:txBody>
      </p:sp>
      <p:sp>
        <p:nvSpPr>
          <p:cNvPr id="389" name="Google Shape;389;p41"/>
          <p:cNvSpPr/>
          <p:nvPr/>
        </p:nvSpPr>
        <p:spPr>
          <a:xfrm>
            <a:off x="456600" y="3256786"/>
            <a:ext cx="1193100" cy="1341600"/>
          </a:xfrm>
          <a:prstGeom prst="roundRect">
            <a:avLst>
              <a:gd name="adj" fmla="val 10556"/>
            </a:avLst>
          </a:prstGeom>
          <a:solidFill>
            <a:schemeClr val="lt2"/>
          </a:solid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vi-VN" sz="800" b="1">
                <a:solidFill>
                  <a:srgbClr val="002244"/>
                </a:solidFill>
              </a:rPr>
              <a:t>Quản lý đô thị</a:t>
            </a:r>
          </a:p>
        </p:txBody>
      </p:sp>
      <p:sp>
        <p:nvSpPr>
          <p:cNvPr id="390" name="Google Shape;390;p41"/>
          <p:cNvSpPr/>
          <p:nvPr/>
        </p:nvSpPr>
        <p:spPr>
          <a:xfrm>
            <a:off x="1692336" y="3256786"/>
            <a:ext cx="2879700" cy="13416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vi-VN" sz="850">
                <a:solidFill>
                  <a:schemeClr val="dk1"/>
                </a:solidFill>
              </a:rPr>
              <a:t>Các giải pháp phân tích môi trường đô thị, giúp khu vực tư nhân (v.d. nhà phát triển bất động sản, bên cho vay thương mại, công ty bảo hiểm, nhà đầu tư FDI, công ty quản lý môi trường) lập kế hoạch phát triển hoặc định giá tòa nhà, cơ sở sản xuất, quản lý ngập nước, giao thông vận tải, nước và vệ sinh môi trường, quản lý chất thải rắn, năng lượng. </a:t>
            </a:r>
          </a:p>
        </p:txBody>
      </p:sp>
      <p:sp>
        <p:nvSpPr>
          <p:cNvPr id="391" name="Google Shape;391;p4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27</a:t>
            </a:fld>
            <a:endParaRPr lang="en" sz="1200"/>
          </a:p>
        </p:txBody>
      </p:sp>
      <p:pic>
        <p:nvPicPr>
          <p:cNvPr id="392" name="Google Shape;392;p41"/>
          <p:cNvPicPr preferRelativeResize="0"/>
          <p:nvPr/>
        </p:nvPicPr>
        <p:blipFill>
          <a:blip r:embed="rId3">
            <a:alphaModFix amt="30000"/>
          </a:blip>
          <a:stretch>
            <a:fillRect/>
          </a:stretch>
        </p:blipFill>
        <p:spPr>
          <a:xfrm>
            <a:off x="754763" y="2085827"/>
            <a:ext cx="596774" cy="596774"/>
          </a:xfrm>
          <a:prstGeom prst="rect">
            <a:avLst/>
          </a:prstGeom>
          <a:noFill/>
          <a:ln>
            <a:noFill/>
          </a:ln>
        </p:spPr>
      </p:pic>
      <p:pic>
        <p:nvPicPr>
          <p:cNvPr id="393" name="Google Shape;393;p41"/>
          <p:cNvPicPr preferRelativeResize="0"/>
          <p:nvPr/>
        </p:nvPicPr>
        <p:blipFill>
          <a:blip r:embed="rId4">
            <a:alphaModFix amt="40000"/>
          </a:blip>
          <a:stretch>
            <a:fillRect/>
          </a:stretch>
        </p:blipFill>
        <p:spPr>
          <a:xfrm>
            <a:off x="754763" y="3457371"/>
            <a:ext cx="596774" cy="596759"/>
          </a:xfrm>
          <a:prstGeom prst="rect">
            <a:avLst/>
          </a:prstGeom>
          <a:noFill/>
          <a:ln>
            <a:noFill/>
          </a:ln>
        </p:spPr>
      </p:pic>
      <p:grpSp>
        <p:nvGrpSpPr>
          <p:cNvPr id="394" name="Google Shape;394;p41"/>
          <p:cNvGrpSpPr/>
          <p:nvPr/>
        </p:nvGrpSpPr>
        <p:grpSpPr>
          <a:xfrm>
            <a:off x="4614648" y="1852933"/>
            <a:ext cx="4129992" cy="1341631"/>
            <a:chOff x="4614648" y="3256783"/>
            <a:chExt cx="4129992" cy="1341631"/>
          </a:xfrm>
        </p:grpSpPr>
        <p:sp>
          <p:nvSpPr>
            <p:cNvPr id="395" name="Google Shape;395;p41"/>
            <p:cNvSpPr/>
            <p:nvPr/>
          </p:nvSpPr>
          <p:spPr>
            <a:xfrm>
              <a:off x="4614648" y="3256783"/>
              <a:ext cx="1197300" cy="1341600"/>
            </a:xfrm>
            <a:prstGeom prst="roundRect">
              <a:avLst>
                <a:gd name="adj" fmla="val 10556"/>
              </a:avLst>
            </a:prstGeom>
            <a:solidFill>
              <a:schemeClr val="lt2"/>
            </a:solidFill>
            <a:ln>
              <a:noFill/>
            </a:ln>
          </p:spPr>
          <p:txBody>
            <a:bodyPr spcFirstLastPara="1" wrap="square" lIns="91425" tIns="91425" rIns="91425" bIns="91425" anchor="b" anchorCtr="0">
              <a:noAutofit/>
            </a:bodyPr>
            <a:lstStyle/>
            <a:p>
              <a:pPr marL="0" lvl="0" indent="0" algn="ctr" rtl="0">
                <a:spcBef>
                  <a:spcPts val="0"/>
                </a:spcBef>
                <a:spcAft>
                  <a:spcPts val="0"/>
                </a:spcAft>
                <a:buNone/>
              </a:pPr>
              <a:endParaRPr sz="800" b="1">
                <a:solidFill>
                  <a:srgbClr val="00B0EE"/>
                </a:solidFill>
              </a:endParaRPr>
            </a:p>
            <a:p>
              <a:pPr marL="0" lvl="0" indent="0" algn="ctr" rtl="0">
                <a:spcBef>
                  <a:spcPts val="0"/>
                </a:spcBef>
                <a:spcAft>
                  <a:spcPts val="0"/>
                </a:spcAft>
                <a:buNone/>
              </a:pPr>
              <a:r>
                <a:rPr lang="vi-VN" sz="800" b="1">
                  <a:solidFill>
                    <a:srgbClr val="002244"/>
                  </a:solidFill>
                </a:rPr>
                <a:t>Giảm nhẹ &amp; Quản lý ngập nước</a:t>
              </a:r>
            </a:p>
            <a:p>
              <a:pPr marL="0" lvl="0" indent="0" algn="ctr" rtl="0">
                <a:spcBef>
                  <a:spcPts val="0"/>
                </a:spcBef>
                <a:spcAft>
                  <a:spcPts val="0"/>
                </a:spcAft>
                <a:buNone/>
              </a:pPr>
              <a:endParaRPr lang="vi-VN" sz="800" b="1">
                <a:solidFill>
                  <a:srgbClr val="002244"/>
                </a:solidFill>
              </a:endParaRPr>
            </a:p>
          </p:txBody>
        </p:sp>
        <p:sp>
          <p:nvSpPr>
            <p:cNvPr id="396" name="Google Shape;396;p41"/>
            <p:cNvSpPr/>
            <p:nvPr/>
          </p:nvSpPr>
          <p:spPr>
            <a:xfrm>
              <a:off x="5854740" y="3256814"/>
              <a:ext cx="2889900" cy="13416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vi-VN" sz="900">
                  <a:solidFill>
                    <a:schemeClr val="dk1"/>
                  </a:solidFill>
                </a:rPr>
                <a:t>Các giải pháp giúp khu vực tư nhân dự đoán, quản lý và giảm nhẹ tình trạng ngập nước cùng các rủi ro thiên tai khác. </a:t>
              </a:r>
            </a:p>
          </p:txBody>
        </p:sp>
        <p:pic>
          <p:nvPicPr>
            <p:cNvPr id="397" name="Google Shape;397;p41"/>
            <p:cNvPicPr preferRelativeResize="0"/>
            <p:nvPr/>
          </p:nvPicPr>
          <p:blipFill>
            <a:blip r:embed="rId5">
              <a:alphaModFix amt="40000"/>
            </a:blip>
            <a:stretch>
              <a:fillRect/>
            </a:stretch>
          </p:blipFill>
          <p:spPr>
            <a:xfrm>
              <a:off x="4868325" y="3540450"/>
              <a:ext cx="690100" cy="690100"/>
            </a:xfrm>
            <a:prstGeom prst="rect">
              <a:avLst/>
            </a:prstGeom>
            <a:noFill/>
            <a:ln>
              <a:noFill/>
            </a:ln>
          </p:spPr>
        </p:pic>
      </p:grpSp>
      <p:graphicFrame>
        <p:nvGraphicFramePr>
          <p:cNvPr id="398" name="Google Shape;398;p41"/>
          <p:cNvGraphicFramePr/>
          <p:nvPr/>
        </p:nvGraphicFramePr>
        <p:xfrm>
          <a:off x="4629325" y="1626463"/>
          <a:ext cx="4115325" cy="150368"/>
        </p:xfrm>
        <a:graphic>
          <a:graphicData uri="http://schemas.openxmlformats.org/drawingml/2006/table">
            <a:tbl>
              <a:tblPr>
                <a:noFill/>
                <a:tableStyleId>{A82F5DF9-F4DC-47F2-8F6E-91642B9D3C0F}</a:tableStyleId>
              </a:tblPr>
              <a:tblGrid>
                <a:gridCol w="1207575">
                  <a:extLst>
                    <a:ext uri="{9D8B030D-6E8A-4147-A177-3AD203B41FA5}">
                      <a16:colId xmlns:a16="http://schemas.microsoft.com/office/drawing/2014/main" val="20000"/>
                    </a:ext>
                  </a:extLst>
                </a:gridCol>
                <a:gridCol w="2907750">
                  <a:extLst>
                    <a:ext uri="{9D8B030D-6E8A-4147-A177-3AD203B41FA5}">
                      <a16:colId xmlns:a16="http://schemas.microsoft.com/office/drawing/2014/main" val="20001"/>
                    </a:ext>
                  </a:extLst>
                </a:gridCol>
              </a:tblGrid>
              <a:tr h="93900">
                <a:tc>
                  <a:txBody>
                    <a:bodyPr/>
                    <a:lstStyle/>
                    <a:p>
                      <a:pPr marL="0" lvl="0" indent="0" algn="ctr" rtl="0">
                        <a:lnSpc>
                          <a:spcPct val="115000"/>
                        </a:lnSpc>
                        <a:spcBef>
                          <a:spcPts val="0"/>
                        </a:spcBef>
                        <a:spcAft>
                          <a:spcPts val="0"/>
                        </a:spcAft>
                        <a:buNone/>
                      </a:pPr>
                      <a:r>
                        <a:rPr lang="vi-VN" sz="700" b="1">
                          <a:solidFill>
                            <a:srgbClr val="002244"/>
                          </a:solidFill>
                        </a:rPr>
                        <a:t>LĨNH VỰC MỤC TIÊU</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700" b="1">
                          <a:solidFill>
                            <a:srgbClr val="002244"/>
                          </a:solidFill>
                        </a:rPr>
                        <a:t>GIẢI PHÁP ĐƯỢC TÌM KIẾM</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pSp>
        <p:nvGrpSpPr>
          <p:cNvPr id="399" name="Google Shape;399;p41"/>
          <p:cNvGrpSpPr/>
          <p:nvPr/>
        </p:nvGrpSpPr>
        <p:grpSpPr>
          <a:xfrm>
            <a:off x="4629317" y="3259100"/>
            <a:ext cx="4115408" cy="1341600"/>
            <a:chOff x="4629317" y="1852950"/>
            <a:chExt cx="4115408" cy="1341600"/>
          </a:xfrm>
        </p:grpSpPr>
        <p:sp>
          <p:nvSpPr>
            <p:cNvPr id="400" name="Google Shape;400;p41"/>
            <p:cNvSpPr/>
            <p:nvPr/>
          </p:nvSpPr>
          <p:spPr>
            <a:xfrm>
              <a:off x="4629317" y="1852950"/>
              <a:ext cx="1193400" cy="1341600"/>
            </a:xfrm>
            <a:prstGeom prst="roundRect">
              <a:avLst>
                <a:gd name="adj" fmla="val 10556"/>
              </a:avLst>
            </a:prstGeom>
            <a:solidFill>
              <a:schemeClr val="lt2"/>
            </a:solid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vi-VN" sz="800" b="1">
                  <a:solidFill>
                    <a:srgbClr val="002244"/>
                  </a:solidFill>
                </a:rPr>
                <a:t>Quản lý nước</a:t>
              </a:r>
            </a:p>
          </p:txBody>
        </p:sp>
        <p:sp>
          <p:nvSpPr>
            <p:cNvPr id="401" name="Google Shape;401;p41"/>
            <p:cNvSpPr/>
            <p:nvPr/>
          </p:nvSpPr>
          <p:spPr>
            <a:xfrm>
              <a:off x="5865025" y="1852950"/>
              <a:ext cx="2879700" cy="13416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57150" marR="219295" lvl="0" indent="0" algn="l" rtl="0">
                <a:spcBef>
                  <a:spcPts val="0"/>
                </a:spcBef>
                <a:spcAft>
                  <a:spcPts val="0"/>
                </a:spcAft>
                <a:buNone/>
              </a:pPr>
              <a:r>
                <a:rPr lang="vi-VN" sz="900">
                  <a:solidFill>
                    <a:schemeClr val="dk1"/>
                  </a:solidFill>
                </a:rPr>
                <a:t>Các giải pháp giúp khu vực tư nhân, đặc biệt là chủ sở hữu các tòa nhà căn hộ, thương mại, cơ sở sản xuất lớn quản lý sử dụng nước, quản lý nước thải tốt hơn, tuân thủ các quy định của chính phủ tốt hơn.</a:t>
              </a:r>
            </a:p>
          </p:txBody>
        </p:sp>
        <p:pic>
          <p:nvPicPr>
            <p:cNvPr id="402" name="Google Shape;402;p41"/>
            <p:cNvPicPr preferRelativeResize="0"/>
            <p:nvPr/>
          </p:nvPicPr>
          <p:blipFill>
            <a:blip r:embed="rId6">
              <a:alphaModFix amt="38000"/>
            </a:blip>
            <a:stretch>
              <a:fillRect/>
            </a:stretch>
          </p:blipFill>
          <p:spPr>
            <a:xfrm>
              <a:off x="4936950" y="2200638"/>
              <a:ext cx="563150" cy="563150"/>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2"/>
          <p:cNvSpPr txBox="1"/>
          <p:nvPr/>
        </p:nvSpPr>
        <p:spPr>
          <a:xfrm>
            <a:off x="456675" y="933300"/>
            <a:ext cx="83721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000">
                <a:solidFill>
                  <a:srgbClr val="2E2E2E"/>
                </a:solidFill>
                <a:highlight>
                  <a:srgbClr val="FFFFFF"/>
                </a:highlight>
              </a:rPr>
              <a:t>Mỗi lĩnh vực đều sẽ cần những bộ dữ liệu chung và riêng. Dưới đây, chúng tôi chọn nêu những dữ liệu dự kiến cho từng lĩnh vực.</a:t>
            </a:r>
          </a:p>
        </p:txBody>
      </p:sp>
      <p:sp>
        <p:nvSpPr>
          <p:cNvPr id="408" name="Google Shape;408;p42"/>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CÁC BỘ DỮ LIỆU DỰ KIẾN THEO LĨNH VỰC</a:t>
            </a:r>
          </a:p>
        </p:txBody>
      </p:sp>
      <p:cxnSp>
        <p:nvCxnSpPr>
          <p:cNvPr id="409" name="Google Shape;409;p42"/>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graphicFrame>
        <p:nvGraphicFramePr>
          <p:cNvPr id="410" name="Google Shape;410;p42"/>
          <p:cNvGraphicFramePr/>
          <p:nvPr/>
        </p:nvGraphicFramePr>
        <p:xfrm>
          <a:off x="456675" y="1311188"/>
          <a:ext cx="8237700" cy="150368"/>
        </p:xfrm>
        <a:graphic>
          <a:graphicData uri="http://schemas.openxmlformats.org/drawingml/2006/table">
            <a:tbl>
              <a:tblPr>
                <a:noFill/>
                <a:tableStyleId>{A82F5DF9-F4DC-47F2-8F6E-91642B9D3C0F}</a:tableStyleId>
              </a:tblPr>
              <a:tblGrid>
                <a:gridCol w="2417225">
                  <a:extLst>
                    <a:ext uri="{9D8B030D-6E8A-4147-A177-3AD203B41FA5}">
                      <a16:colId xmlns:a16="http://schemas.microsoft.com/office/drawing/2014/main" val="20000"/>
                    </a:ext>
                  </a:extLst>
                </a:gridCol>
                <a:gridCol w="5820475">
                  <a:extLst>
                    <a:ext uri="{9D8B030D-6E8A-4147-A177-3AD203B41FA5}">
                      <a16:colId xmlns:a16="http://schemas.microsoft.com/office/drawing/2014/main" val="20001"/>
                    </a:ext>
                  </a:extLst>
                </a:gridCol>
              </a:tblGrid>
              <a:tr h="93900">
                <a:tc>
                  <a:txBody>
                    <a:bodyPr/>
                    <a:lstStyle/>
                    <a:p>
                      <a:pPr marL="0" lvl="0" indent="0" algn="ctr" rtl="0">
                        <a:lnSpc>
                          <a:spcPct val="115000"/>
                        </a:lnSpc>
                        <a:spcBef>
                          <a:spcPts val="0"/>
                        </a:spcBef>
                        <a:spcAft>
                          <a:spcPts val="0"/>
                        </a:spcAft>
                        <a:buNone/>
                      </a:pPr>
                      <a:r>
                        <a:rPr lang="vi-VN" sz="700" b="1">
                          <a:solidFill>
                            <a:srgbClr val="002244"/>
                          </a:solidFill>
                        </a:rPr>
                        <a:t>LĨNH VỰC MỤC TIÊU</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700" b="1">
                          <a:solidFill>
                            <a:srgbClr val="002244"/>
                          </a:solidFill>
                        </a:rPr>
                        <a:t>CÁC LOẠI DỮ LIỆU DỰ KIẾN</a:t>
                      </a:r>
                    </a:p>
                  </a:txBody>
                  <a:tcPr marL="28575" marR="28575" marT="19050" marB="19050" anchor="b">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411" name="Google Shape;411;p42"/>
          <p:cNvSpPr/>
          <p:nvPr/>
        </p:nvSpPr>
        <p:spPr>
          <a:xfrm>
            <a:off x="456750" y="1538550"/>
            <a:ext cx="23886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1000" b="1">
                <a:solidFill>
                  <a:srgbClr val="002244"/>
                </a:solidFill>
              </a:rPr>
              <a:t>Giao thông vận tải &amp; Logistics</a:t>
            </a:r>
          </a:p>
        </p:txBody>
      </p:sp>
      <p:sp>
        <p:nvSpPr>
          <p:cNvPr id="412" name="Google Shape;412;p42"/>
          <p:cNvSpPr/>
          <p:nvPr/>
        </p:nvSpPr>
        <p:spPr>
          <a:xfrm>
            <a:off x="2930321" y="1538550"/>
            <a:ext cx="57642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chemeClr val="dk1"/>
              </a:buClr>
              <a:buSzPts val="1100"/>
              <a:buFont typeface="Arial"/>
              <a:buNone/>
            </a:pPr>
            <a:r>
              <a:rPr lang="vi-VN" sz="900">
                <a:solidFill>
                  <a:srgbClr val="001933"/>
                </a:solidFill>
              </a:rPr>
              <a:t>Dữ liệu vận tải công cộng (tuyến, bến xe buýt, v.v.), dữ liệu mạng lưới giao thông (các tuyến đường, biển báo dừng, v.v.), dữ liệu giao thông đường thủy, dữ liệu địa điểm (nhà ga, bệnh viện, bãi đậu xe, v.v.), dữ liệu lịch sử (phương tiện, vụ xử phạt, tai nạn, v.v.)</a:t>
            </a:r>
          </a:p>
        </p:txBody>
      </p:sp>
      <p:sp>
        <p:nvSpPr>
          <p:cNvPr id="413" name="Google Shape;413;p42"/>
          <p:cNvSpPr/>
          <p:nvPr/>
        </p:nvSpPr>
        <p:spPr>
          <a:xfrm>
            <a:off x="456750" y="2303143"/>
            <a:ext cx="23886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None/>
            </a:pPr>
            <a:r>
              <a:rPr lang="vi-VN" sz="1000" b="1">
                <a:solidFill>
                  <a:srgbClr val="002244"/>
                </a:solidFill>
              </a:rPr>
              <a:t>Quản lý đô thị</a:t>
            </a:r>
          </a:p>
        </p:txBody>
      </p:sp>
      <p:sp>
        <p:nvSpPr>
          <p:cNvPr id="414" name="Google Shape;414;p42"/>
          <p:cNvSpPr/>
          <p:nvPr/>
        </p:nvSpPr>
        <p:spPr>
          <a:xfrm>
            <a:off x="2930321" y="2303143"/>
            <a:ext cx="57642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Clr>
                <a:schemeClr val="dk1"/>
              </a:buClr>
              <a:buSzPts val="1100"/>
              <a:buFont typeface="Arial"/>
              <a:buNone/>
            </a:pPr>
            <a:r>
              <a:rPr lang="vi-VN" sz="900">
                <a:solidFill>
                  <a:schemeClr val="dk1"/>
                </a:solidFill>
              </a:rPr>
              <a:t>Dữ liệu đất đai (địa chính, sử dụng đất, quy hoạch đất, giá đất, v.v.), dữ liệu địa lý, dữ liệu Lidar, dữ liệu môi trường (quan trắc môi trường, xử lý chất thải, đa dạng sinh học, v.v.), dữ liệu tài nguyên nước, dữ liệu địa chất và tiềm năng khoáng sản, dữ liệu khí tượng (nhiệt độ, mực nước biển, lượng mưa, v.v.), dữ liệu xây dựng (tòa nhà, dự án, hạ tầng, v.v.), dữ liệu mô hình ngập nước, dữ liệu phân khu</a:t>
            </a:r>
          </a:p>
        </p:txBody>
      </p:sp>
      <p:sp>
        <p:nvSpPr>
          <p:cNvPr id="415" name="Google Shape;415;p42"/>
          <p:cNvSpPr/>
          <p:nvPr/>
        </p:nvSpPr>
        <p:spPr>
          <a:xfrm>
            <a:off x="456750" y="3075483"/>
            <a:ext cx="23886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None/>
            </a:pPr>
            <a:r>
              <a:rPr lang="vi-VN" sz="1000" b="1">
                <a:solidFill>
                  <a:srgbClr val="002244"/>
                </a:solidFill>
              </a:rPr>
              <a:t>Giảm nhẹ &amp; Quản lý ngập nước</a:t>
            </a:r>
          </a:p>
        </p:txBody>
      </p:sp>
      <p:sp>
        <p:nvSpPr>
          <p:cNvPr id="416" name="Google Shape;416;p42"/>
          <p:cNvSpPr/>
          <p:nvPr/>
        </p:nvSpPr>
        <p:spPr>
          <a:xfrm>
            <a:off x="2930321" y="3075483"/>
            <a:ext cx="57642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vi-VN" sz="900">
                <a:solidFill>
                  <a:schemeClr val="dk1"/>
                </a:solidFill>
              </a:rPr>
              <a:t>Bản đồ mạng lưới thoát nước, bản đồ cao độ và địa hình, tần suất ngập nước, thông tin không gian, dữ liệu chất lượng nước, vị trí công trình chống ngập nước, ghi chép về lượng mưa </a:t>
            </a:r>
          </a:p>
        </p:txBody>
      </p:sp>
      <p:sp>
        <p:nvSpPr>
          <p:cNvPr id="417" name="Google Shape;417;p4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28</a:t>
            </a:fld>
            <a:endParaRPr lang="en" sz="1200"/>
          </a:p>
        </p:txBody>
      </p:sp>
      <p:sp>
        <p:nvSpPr>
          <p:cNvPr id="418" name="Google Shape;418;p42"/>
          <p:cNvSpPr/>
          <p:nvPr/>
        </p:nvSpPr>
        <p:spPr>
          <a:xfrm>
            <a:off x="456750" y="3847838"/>
            <a:ext cx="23886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1000" b="1">
                <a:solidFill>
                  <a:srgbClr val="002244"/>
                </a:solidFill>
              </a:rPr>
              <a:t>Quản lý nước</a:t>
            </a:r>
          </a:p>
        </p:txBody>
      </p:sp>
      <p:sp>
        <p:nvSpPr>
          <p:cNvPr id="419" name="Google Shape;419;p42"/>
          <p:cNvSpPr/>
          <p:nvPr/>
        </p:nvSpPr>
        <p:spPr>
          <a:xfrm>
            <a:off x="2930321" y="3847838"/>
            <a:ext cx="5764200" cy="724200"/>
          </a:xfrm>
          <a:prstGeom prst="roundRect">
            <a:avLst>
              <a:gd name="adj" fmla="val 10556"/>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vi-VN" sz="900">
                <a:solidFill>
                  <a:schemeClr val="dk1"/>
                </a:solidFill>
              </a:rPr>
              <a:t>Dữ liệu lập hóa đơn cho khách hàng, dữ liệu khai thác nước (khối lượng và vị trí), lượng nước sản xuất (nước đã qua xử lý), dữ liệu đo đếm trong tòa nhà, vị trí nguồn nước, vị trí xử lý nước, bản đồ mạng lưới đường ống, dữ liệu vị trí và lượng rò rỉ, thông tin về quản lý tài sản, dữ liệu không gian và số lượng/giá trị về ô nhiễm nước, dữ liệu giám sát xả nước thải</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423"/>
        <p:cNvGrpSpPr/>
        <p:nvPr/>
      </p:nvGrpSpPr>
      <p:grpSpPr>
        <a:xfrm>
          <a:off x="0" y="0"/>
          <a:ext cx="0" cy="0"/>
          <a:chOff x="0" y="0"/>
          <a:chExt cx="0" cy="0"/>
        </a:xfrm>
      </p:grpSpPr>
      <p:sp>
        <p:nvSpPr>
          <p:cNvPr id="424" name="Google Shape;424;p43"/>
          <p:cNvSpPr txBox="1"/>
          <p:nvPr/>
        </p:nvSpPr>
        <p:spPr>
          <a:xfrm>
            <a:off x="552295" y="2975756"/>
            <a:ext cx="7593084"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SzPts val="1100"/>
              <a:buNone/>
            </a:pPr>
            <a:r>
              <a:rPr lang="vi-VN" sz="3600" b="1">
                <a:solidFill>
                  <a:schemeClr val="lt1"/>
                </a:solidFill>
              </a:rPr>
              <a:t>Nhà cung cấp giải pháp mục tiêu &amp; Yêu cầu xét điều kiện</a:t>
            </a:r>
          </a:p>
        </p:txBody>
      </p:sp>
      <p:cxnSp>
        <p:nvCxnSpPr>
          <p:cNvPr id="425" name="Google Shape;425;p43"/>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426" name="Google Shape;426;p43"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3</a:t>
            </a:fld>
            <a:endParaRPr lang="en"/>
          </a:p>
        </p:txBody>
      </p:sp>
      <p:sp>
        <p:nvSpPr>
          <p:cNvPr id="81" name="Google Shape;81;p17"/>
          <p:cNvSpPr/>
          <p:nvPr/>
        </p:nvSpPr>
        <p:spPr>
          <a:xfrm>
            <a:off x="456675" y="432275"/>
            <a:ext cx="1724400" cy="3828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i="0" u="none" strike="noStrike" cap="none">
                <a:solidFill>
                  <a:srgbClr val="009FDA"/>
                </a:solidFill>
              </a:rPr>
              <a:t>BỐI CẢNH</a:t>
            </a:r>
          </a:p>
        </p:txBody>
      </p:sp>
      <p:sp>
        <p:nvSpPr>
          <p:cNvPr id="82" name="Google Shape;82;p17"/>
          <p:cNvSpPr/>
          <p:nvPr/>
        </p:nvSpPr>
        <p:spPr>
          <a:xfrm>
            <a:off x="456675" y="1305550"/>
            <a:ext cx="7444800" cy="3102600"/>
          </a:xfrm>
          <a:prstGeom prst="roundRect">
            <a:avLst>
              <a:gd name="adj" fmla="val 2594"/>
            </a:avLst>
          </a:prstGeom>
          <a:solidFill>
            <a:srgbClr val="F2F2F2"/>
          </a:solidFill>
          <a:ln>
            <a:noFill/>
          </a:ln>
        </p:spPr>
        <p:txBody>
          <a:bodyPr spcFirstLastPara="1" wrap="square" lIns="68575" tIns="34275" rIns="68575" bIns="34275" anchor="ctr" anchorCtr="0">
            <a:noAutofit/>
          </a:bodyPr>
          <a:lstStyle/>
          <a:p>
            <a:pPr marL="457200" marR="1657766" lvl="0" indent="-292100" algn="just" rtl="0">
              <a:lnSpc>
                <a:spcPct val="100000"/>
              </a:lnSpc>
              <a:spcBef>
                <a:spcPts val="1000"/>
              </a:spcBef>
              <a:spcAft>
                <a:spcPts val="0"/>
              </a:spcAft>
              <a:buClr>
                <a:schemeClr val="dk1"/>
              </a:buClr>
              <a:buSzPts val="1000"/>
              <a:buChar char="●"/>
            </a:pPr>
            <a:r>
              <a:rPr lang="vi-VN" sz="1000" dirty="0">
                <a:solidFill>
                  <a:schemeClr val="dk1"/>
                </a:solidFill>
              </a:rPr>
              <a:t>Tp. Hồ Chí Minh đã định hướng gắn liền năng lực cạnh tranh trong tương lai của thành phố với chuyển đổi số và nền kinh tế số. </a:t>
            </a:r>
          </a:p>
          <a:p>
            <a:pPr marL="457200" marR="1657766" lvl="0" indent="-292100" algn="just" rtl="0">
              <a:lnSpc>
                <a:spcPct val="100000"/>
              </a:lnSpc>
              <a:spcBef>
                <a:spcPts val="1000"/>
              </a:spcBef>
              <a:spcAft>
                <a:spcPts val="0"/>
              </a:spcAft>
              <a:buClr>
                <a:schemeClr val="dk1"/>
              </a:buClr>
              <a:buSzPts val="1000"/>
              <a:buChar char="●"/>
            </a:pPr>
            <a:r>
              <a:rPr lang="vi-VN" sz="1000" dirty="0">
                <a:solidFill>
                  <a:schemeClr val="dk1"/>
                </a:solidFill>
              </a:rPr>
              <a:t>Ngân hàng Thế giới tại Việt Nam tin tưởng rằng dữ liệu mở sẽ là thành tố tiên quyết giúp Tp.HCM đạt được mục tiêu chuyển đổi số. </a:t>
            </a:r>
          </a:p>
          <a:p>
            <a:pPr marL="457200" marR="1657766" lvl="0" indent="-292100" algn="just" rtl="0">
              <a:lnSpc>
                <a:spcPct val="100000"/>
              </a:lnSpc>
              <a:spcBef>
                <a:spcPts val="1000"/>
              </a:spcBef>
              <a:spcAft>
                <a:spcPts val="0"/>
              </a:spcAft>
              <a:buClr>
                <a:schemeClr val="dk1"/>
              </a:buClr>
              <a:buSzPts val="1000"/>
              <a:buChar char="●"/>
            </a:pPr>
            <a:r>
              <a:rPr lang="vi-VN" sz="1000" dirty="0">
                <a:solidFill>
                  <a:schemeClr val="dk1"/>
                </a:solidFill>
              </a:rPr>
              <a:t>Các thành phố đồng hạng đã cho thấy rất nhiều ví dụ về các giải pháp sử dụng dữ liệu mở của khu vực tư nhân.</a:t>
            </a:r>
          </a:p>
          <a:p>
            <a:pPr marL="457200" marR="1657766" lvl="0" indent="-292100" algn="just" rtl="0">
              <a:lnSpc>
                <a:spcPct val="100000"/>
              </a:lnSpc>
              <a:spcBef>
                <a:spcPts val="1000"/>
              </a:spcBef>
              <a:spcAft>
                <a:spcPts val="1000"/>
              </a:spcAft>
              <a:buClr>
                <a:schemeClr val="dk1"/>
              </a:buClr>
              <a:buSzPts val="1000"/>
              <a:buChar char="●"/>
            </a:pPr>
            <a:r>
              <a:rPr lang="vi-VN" sz="1000" dirty="0">
                <a:solidFill>
                  <a:schemeClr val="dk1"/>
                </a:solidFill>
              </a:rPr>
              <a:t>Tp.HCM đã bắt đầu xây dựng nền tảng chia sẻ dữ liệu mở và triển khai Cổng thông tin dữ liệu mở. </a:t>
            </a:r>
          </a:p>
        </p:txBody>
      </p:sp>
      <p:cxnSp>
        <p:nvCxnSpPr>
          <p:cNvPr id="83" name="Google Shape;83;p17"/>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84" name="Google Shape;84;p17"/>
          <p:cNvSpPr/>
          <p:nvPr/>
        </p:nvSpPr>
        <p:spPr>
          <a:xfrm>
            <a:off x="6741275" y="1641250"/>
            <a:ext cx="1951800" cy="2431200"/>
          </a:xfrm>
          <a:prstGeom prst="roundRect">
            <a:avLst>
              <a:gd name="adj" fmla="val 3611"/>
            </a:avLst>
          </a:prstGeom>
          <a:solidFill>
            <a:srgbClr val="00B3F2"/>
          </a:solid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vi-VN" b="1" dirty="0">
                <a:solidFill>
                  <a:schemeClr val="lt1"/>
                </a:solidFill>
              </a:rPr>
              <a:t>Hướng đến mục tiêu </a:t>
            </a:r>
            <a:endParaRPr lang="en-US" b="1" dirty="0">
              <a:solidFill>
                <a:schemeClr val="lt1"/>
              </a:solidFill>
            </a:endParaRPr>
          </a:p>
          <a:p>
            <a:pPr marL="0" lvl="0" indent="0" algn="ctr" rtl="0">
              <a:lnSpc>
                <a:spcPct val="150000"/>
              </a:lnSpc>
              <a:spcBef>
                <a:spcPts val="0"/>
              </a:spcBef>
              <a:spcAft>
                <a:spcPts val="0"/>
              </a:spcAft>
              <a:buNone/>
            </a:pPr>
            <a:r>
              <a:rPr lang="vi-VN" b="1" dirty="0">
                <a:solidFill>
                  <a:schemeClr val="lt1"/>
                </a:solidFill>
              </a:rPr>
              <a:t>nền kinh tế số đóng góp 40% GRDP của Tp. HCM vào năm 2030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graphicFrame>
        <p:nvGraphicFramePr>
          <p:cNvPr id="431" name="Google Shape;431;p44"/>
          <p:cNvGraphicFramePr/>
          <p:nvPr>
            <p:extLst>
              <p:ext uri="{D42A27DB-BD31-4B8C-83A1-F6EECF244321}">
                <p14:modId xmlns:p14="http://schemas.microsoft.com/office/powerpoint/2010/main" val="3548912699"/>
              </p:ext>
            </p:extLst>
          </p:nvPr>
        </p:nvGraphicFramePr>
        <p:xfrm>
          <a:off x="385975" y="1033690"/>
          <a:ext cx="8361875" cy="3540950"/>
        </p:xfrm>
        <a:graphic>
          <a:graphicData uri="http://schemas.openxmlformats.org/drawingml/2006/table">
            <a:tbl>
              <a:tblPr>
                <a:noFill/>
                <a:tableStyleId>{DC99E7BC-81BC-4AFE-97A5-D6B88C13CA13}</a:tableStyleId>
              </a:tblPr>
              <a:tblGrid>
                <a:gridCol w="1856425">
                  <a:extLst>
                    <a:ext uri="{9D8B030D-6E8A-4147-A177-3AD203B41FA5}">
                      <a16:colId xmlns:a16="http://schemas.microsoft.com/office/drawing/2014/main" val="20000"/>
                    </a:ext>
                  </a:extLst>
                </a:gridCol>
                <a:gridCol w="934250">
                  <a:extLst>
                    <a:ext uri="{9D8B030D-6E8A-4147-A177-3AD203B41FA5}">
                      <a16:colId xmlns:a16="http://schemas.microsoft.com/office/drawing/2014/main" val="20001"/>
                    </a:ext>
                  </a:extLst>
                </a:gridCol>
                <a:gridCol w="2979650">
                  <a:extLst>
                    <a:ext uri="{9D8B030D-6E8A-4147-A177-3AD203B41FA5}">
                      <a16:colId xmlns:a16="http://schemas.microsoft.com/office/drawing/2014/main" val="20002"/>
                    </a:ext>
                  </a:extLst>
                </a:gridCol>
                <a:gridCol w="2591550">
                  <a:extLst>
                    <a:ext uri="{9D8B030D-6E8A-4147-A177-3AD203B41FA5}">
                      <a16:colId xmlns:a16="http://schemas.microsoft.com/office/drawing/2014/main" val="20003"/>
                    </a:ext>
                  </a:extLst>
                </a:gridCol>
              </a:tblGrid>
              <a:tr h="190150">
                <a:tc>
                  <a:txBody>
                    <a:bodyPr/>
                    <a:lstStyle/>
                    <a:p>
                      <a:pPr marL="0" lvl="0" indent="0" algn="ctr" rtl="0">
                        <a:lnSpc>
                          <a:spcPct val="115000"/>
                        </a:lnSpc>
                        <a:spcBef>
                          <a:spcPts val="0"/>
                        </a:spcBef>
                        <a:spcAft>
                          <a:spcPts val="0"/>
                        </a:spcAft>
                        <a:buNone/>
                      </a:pPr>
                      <a:r>
                        <a:rPr lang="vi-VN" sz="800" b="1">
                          <a:solidFill>
                            <a:schemeClr val="lt1"/>
                          </a:solidFill>
                        </a:rPr>
                        <a:t>Mục tiêu chính</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lnSpc>
                          <a:spcPct val="115000"/>
                        </a:lnSpc>
                        <a:spcBef>
                          <a:spcPts val="0"/>
                        </a:spcBef>
                        <a:spcAft>
                          <a:spcPts val="0"/>
                        </a:spcAft>
                        <a:buNone/>
                      </a:pPr>
                      <a:r>
                        <a:rPr lang="vi-VN" sz="800" b="1">
                          <a:solidFill>
                            <a:schemeClr val="lt1"/>
                          </a:solidFill>
                        </a:rPr>
                        <a:t>Địa điểm</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lnSpc>
                          <a:spcPct val="115000"/>
                        </a:lnSpc>
                        <a:spcBef>
                          <a:spcPts val="0"/>
                        </a:spcBef>
                        <a:spcAft>
                          <a:spcPts val="0"/>
                        </a:spcAft>
                        <a:buNone/>
                      </a:pPr>
                      <a:r>
                        <a:rPr lang="vi-VN" sz="800" b="1">
                          <a:solidFill>
                            <a:schemeClr val="lt1"/>
                          </a:solidFill>
                        </a:rPr>
                        <a:t>Tiêu chí</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lnSpc>
                          <a:spcPct val="115000"/>
                        </a:lnSpc>
                        <a:spcBef>
                          <a:spcPts val="0"/>
                        </a:spcBef>
                        <a:spcAft>
                          <a:spcPts val="0"/>
                        </a:spcAft>
                        <a:buNone/>
                      </a:pPr>
                      <a:r>
                        <a:rPr lang="vi-VN" sz="800" b="1">
                          <a:solidFill>
                            <a:schemeClr val="lt1"/>
                          </a:solidFill>
                        </a:rPr>
                        <a:t>Ví dụ</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0"/>
                  </a:ext>
                </a:extLst>
              </a:tr>
              <a:tr h="837700">
                <a:tc>
                  <a:txBody>
                    <a:bodyPr/>
                    <a:lstStyle/>
                    <a:p>
                      <a:pPr marL="0" lvl="0" indent="0" algn="l" rtl="0">
                        <a:lnSpc>
                          <a:spcPct val="115000"/>
                        </a:lnSpc>
                        <a:spcBef>
                          <a:spcPts val="0"/>
                        </a:spcBef>
                        <a:spcAft>
                          <a:spcPts val="0"/>
                        </a:spcAft>
                        <a:buNone/>
                      </a:pPr>
                      <a:r>
                        <a:rPr lang="vi-VN" sz="1000" b="1" dirty="0">
                          <a:solidFill>
                            <a:srgbClr val="009FDA"/>
                          </a:solidFill>
                        </a:rPr>
                        <a:t>Trường đại học, cơ sở nghiên cứu</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a:t>Việt Nam</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a:t>Lý tưởng để triển khai các giải pháp “từ ý tưởng đến thị trường”, sản xuất tại Việt Nam</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sz="800"/>
                        <a:t>Đại học Văn Lang, Đại học Xây dựng Hà Nội/Viện Khoa học và Kỹ thuật Môi trường, Đại học Quốc gia Tp.HCM, Đại học Công nghệ Thông tin (UIT)</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r h="837700">
                <a:tc>
                  <a:txBody>
                    <a:bodyPr/>
                    <a:lstStyle/>
                    <a:p>
                      <a:pPr marL="0" lvl="0" indent="0" algn="l" rtl="0">
                        <a:lnSpc>
                          <a:spcPct val="115000"/>
                        </a:lnSpc>
                        <a:spcBef>
                          <a:spcPts val="0"/>
                        </a:spcBef>
                        <a:spcAft>
                          <a:spcPts val="0"/>
                        </a:spcAft>
                        <a:buNone/>
                      </a:pPr>
                      <a:r>
                        <a:rPr lang="vi-VN" sz="1000" b="1">
                          <a:solidFill>
                            <a:srgbClr val="009FDA"/>
                          </a:solidFill>
                        </a:rPr>
                        <a:t>Doanh nghiệp khởi nghiệp </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a:t>Việt Nam</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dirty="0"/>
                        <a:t>Các công ty với tinh thần tiên phong, tập trung vào thị trường ngách, có tiềm năng tăng trưởng nhanh chóng. Có định hướng sử dụng dữ liệu mở để cải thiện sản phẩm, dịch vụ hiện có, hoặc giới thiệu thêm sản phẩm, dịch vụ mới để phục vụ khách hàng hiện tại.</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a:t>Intelli, Busmap, Titkul, Cyfeer, Credify, Foodmap, Halana, Bepos, Jobhopin, 25Inc</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r h="837700">
                <a:tc>
                  <a:txBody>
                    <a:bodyPr/>
                    <a:lstStyle/>
                    <a:p>
                      <a:pPr marL="0" lvl="0" indent="0" algn="l" rtl="0">
                        <a:lnSpc>
                          <a:spcPct val="115000"/>
                        </a:lnSpc>
                        <a:spcBef>
                          <a:spcPts val="0"/>
                        </a:spcBef>
                        <a:spcAft>
                          <a:spcPts val="0"/>
                        </a:spcAft>
                        <a:buNone/>
                      </a:pPr>
                      <a:r>
                        <a:rPr lang="vi-VN" sz="1000" b="1">
                          <a:solidFill>
                            <a:srgbClr val="009FDA"/>
                          </a:solidFill>
                        </a:rPr>
                        <a:t>Nhà cung cấp giải pháp siêu ứng dụng, giải pháp sử dụng công nghệ đã hoàn thiện</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a:t>Việt Nam / Quốc tế</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a:t>Các nhà cung cấp 'siêu ứng dụng', giải pháp sử dụng công nghệ lớn, có đội ngũ phát triển công nghệ tại Việt Nam. Có định hướng sử dụng dữ liệu mở để bổ sung hoặc cải thiện sản phẩm, dịch vụ. </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a:t>FPT, VNPT, Viettel, VNG Corp (Zing, Zalo) </a:t>
                      </a:r>
                      <a:br>
                        <a:rPr lang="vi-VN" sz="800"/>
                      </a:br>
                      <a:r>
                        <a:rPr lang="vi-VN" sz="800"/>
                        <a:t>Be, </a:t>
                      </a:r>
                      <a:r>
                        <a:rPr lang="vi-VN" sz="800">
                          <a:solidFill>
                            <a:schemeClr val="dk1"/>
                          </a:solidFill>
                        </a:rPr>
                        <a:t>Grab, GoJek, Shopee, Lazada, Tik, Momo Hospitality và các đại lý du lịch trực tuyến (OTA)</a:t>
                      </a:r>
                      <a:br>
                        <a:rPr lang="vi-VN" sz="800">
                          <a:solidFill>
                            <a:schemeClr val="dk1"/>
                          </a:solidFill>
                        </a:rPr>
                      </a:br>
                      <a:r>
                        <a:rPr lang="vi-VN" sz="800">
                          <a:solidFill>
                            <a:schemeClr val="dk1"/>
                          </a:solidFill>
                        </a:rPr>
                        <a:t>Các công ty ví điện tử, fintech và insurtech</a:t>
                      </a:r>
                    </a:p>
                  </a:txBody>
                  <a:tcPr marL="9142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3"/>
                  </a:ext>
                </a:extLst>
              </a:tr>
              <a:tr h="837700">
                <a:tc>
                  <a:txBody>
                    <a:bodyPr/>
                    <a:lstStyle/>
                    <a:p>
                      <a:pPr marL="0" lvl="0" indent="0" algn="l" rtl="0">
                        <a:lnSpc>
                          <a:spcPct val="115000"/>
                        </a:lnSpc>
                        <a:spcBef>
                          <a:spcPts val="0"/>
                        </a:spcBef>
                        <a:spcAft>
                          <a:spcPts val="0"/>
                        </a:spcAft>
                        <a:buNone/>
                      </a:pPr>
                      <a:r>
                        <a:rPr lang="vi-VN" sz="1000" b="1">
                          <a:solidFill>
                            <a:srgbClr val="009FDA"/>
                          </a:solidFill>
                        </a:rPr>
                        <a:t>Các liên doanh, bao gồm cả các nhà cung cấp giải pháp dữ liệu mở quốc tế</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a:t>Quốc tế</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a:t>Những công ty đã thương mại hóa thành công giải pháp dữ liệu mở tại các thành phố đồng hạng, có quan tâm đến việc cùng các đối tác Việt Nam nhân rộng giải pháp của mình tại Tp.HCM. </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800" dirty="0"/>
                        <a:t>SmartTerra, StormHarvester, Fluid Robotics, WI.Plat, Waycare, Urbanetic, Qlue </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cxnSp>
        <p:nvCxnSpPr>
          <p:cNvPr id="432" name="Google Shape;432;p44"/>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433" name="Google Shape;433;p4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30</a:t>
            </a:fld>
            <a:endParaRPr lang="en" sz="1200"/>
          </a:p>
        </p:txBody>
      </p:sp>
      <p:sp>
        <p:nvSpPr>
          <p:cNvPr id="434" name="Google Shape;434;p44"/>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CÁC NHÀ CUNG CẤP GIẢI PHÁP MỤC TIÊU </a:t>
            </a:r>
            <a:r>
              <a:rPr lang="vi-VN" sz="2200" b="1">
                <a:solidFill>
                  <a:srgbClr val="002F54"/>
                </a:solidFill>
              </a:rPr>
              <a:t>CHÍNH</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45"/>
          <p:cNvSpPr txBox="1">
            <a:spLocks noGrp="1"/>
          </p:cNvSpPr>
          <p:nvPr>
            <p:ph type="body" idx="1"/>
          </p:nvPr>
        </p:nvSpPr>
        <p:spPr>
          <a:xfrm>
            <a:off x="387900" y="4566125"/>
            <a:ext cx="7715400" cy="431400"/>
          </a:xfrm>
          <a:prstGeom prst="rect">
            <a:avLst/>
          </a:prstGeom>
        </p:spPr>
        <p:txBody>
          <a:bodyPr spcFirstLastPara="1" wrap="square" lIns="91425" tIns="91425" rIns="91425" bIns="91425" anchor="ctr" anchorCtr="0">
            <a:noAutofit/>
          </a:bodyPr>
          <a:lstStyle/>
          <a:p>
            <a:pPr marL="0" lvl="0" indent="0" algn="l" rtl="0">
              <a:spcBef>
                <a:spcPts val="1100"/>
              </a:spcBef>
              <a:spcAft>
                <a:spcPts val="1100"/>
              </a:spcAft>
              <a:buNone/>
            </a:pPr>
            <a:r>
              <a:rPr lang="vi-VN" sz="700" i="1">
                <a:solidFill>
                  <a:schemeClr val="dk1"/>
                </a:solidFill>
              </a:rPr>
              <a:t>* Phỏng theo </a:t>
            </a:r>
            <a:r>
              <a:rPr lang="vi-VN" sz="700" i="1" u="sng">
                <a:solidFill>
                  <a:schemeClr val="hlink"/>
                </a:solidFill>
                <a:hlinkClick r:id="rId3"/>
              </a:rPr>
              <a:t>Cách </a:t>
            </a:r>
            <a:r>
              <a:rPr lang="en-US" sz="700" i="1" u="sng">
                <a:solidFill>
                  <a:schemeClr val="hlink"/>
                </a:solidFill>
                <a:hlinkClick r:id="rId3"/>
              </a:rPr>
              <a:t>tiếp</a:t>
            </a:r>
            <a:r>
              <a:rPr lang="vi-VN" sz="700" i="1" u="sng">
                <a:solidFill>
                  <a:schemeClr val="hlink"/>
                </a:solidFill>
                <a:hlinkClick r:id="rId3"/>
              </a:rPr>
              <a:t> cận Từ Ý tưởng đến Thị trường</a:t>
            </a:r>
            <a:r>
              <a:rPr lang="vi-VN" sz="700" i="1">
                <a:solidFill>
                  <a:schemeClr val="dk1"/>
                </a:solidFill>
              </a:rPr>
              <a:t> với bốn bước: (1) xác định một chủ đề mới lạ, có tiềm năng thị trường, tiềm năng phát triển cao trong môi trường quốc tế; (2) tiến hành một cuộc thi đổi mới sáng tạo mở, hợp tác trên diện rộng; (3) thực hiện một hoạt động để tạo ra sản phẩm khả dụng tối thiểu (MVP) thông qua hỗ trợ trực tiếp tại các cơ sở trên toàn cầu; và (4) tiếp nối bằng chương trình ươm tạo và tăng tốc cho những nhà đổi mới sáng tạo xuất sắc nhất và có mức độ cam kết cao nhất.</a:t>
            </a:r>
          </a:p>
        </p:txBody>
      </p:sp>
      <p:sp>
        <p:nvSpPr>
          <p:cNvPr id="440" name="Google Shape;440;p45"/>
          <p:cNvSpPr txBox="1"/>
          <p:nvPr/>
        </p:nvSpPr>
        <p:spPr>
          <a:xfrm>
            <a:off x="6057825" y="2729925"/>
            <a:ext cx="2590500" cy="138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a:solidFill>
                  <a:srgbClr val="CCCCCC"/>
                </a:solidFill>
              </a:rPr>
              <a:t>6.</a:t>
            </a:r>
          </a:p>
          <a:p>
            <a:pPr marL="0" lvl="0" indent="0" algn="l" rtl="0">
              <a:lnSpc>
                <a:spcPct val="115000"/>
              </a:lnSpc>
              <a:spcBef>
                <a:spcPts val="0"/>
              </a:spcBef>
              <a:spcAft>
                <a:spcPts val="0"/>
              </a:spcAft>
              <a:buNone/>
            </a:pPr>
            <a:r>
              <a:rPr lang="vi-VN" sz="1100" b="1">
                <a:solidFill>
                  <a:srgbClr val="009FDA"/>
                </a:solidFill>
              </a:rPr>
              <a:t>Kiến thức </a:t>
            </a:r>
          </a:p>
          <a:p>
            <a:pPr marL="0" lvl="0" indent="0" algn="l" rtl="0">
              <a:lnSpc>
                <a:spcPct val="115000"/>
              </a:lnSpc>
              <a:spcBef>
                <a:spcPts val="0"/>
              </a:spcBef>
              <a:spcAft>
                <a:spcPts val="0"/>
              </a:spcAft>
              <a:buNone/>
            </a:pPr>
            <a:r>
              <a:rPr lang="vi-VN" sz="800">
                <a:solidFill>
                  <a:schemeClr val="dk1"/>
                </a:solidFill>
              </a:rPr>
              <a:t>Báo cáo kết quả thử nghiệm trong môi trường sandbox. Báo cáo về các rào cản và bài học kinh nghiệm khác. Các khuyến nghị nhằm giải quyết rào cản, cải thiện khả năng tiếp cận dữ liệu mở và tạo môi trường thuận lợi hơn cho các giải pháp dữ liệu mở. </a:t>
            </a:r>
          </a:p>
        </p:txBody>
      </p:sp>
      <p:sp>
        <p:nvSpPr>
          <p:cNvPr id="441" name="Google Shape;441;p45"/>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CẤU TRÚC CỦA CHƯƠNG TRÌNH*: </a:t>
            </a:r>
            <a:r>
              <a:rPr lang="vi-VN" sz="2200" b="1">
                <a:solidFill>
                  <a:srgbClr val="002244"/>
                </a:solidFill>
              </a:rPr>
              <a:t>TỔNG QUAN</a:t>
            </a:r>
          </a:p>
        </p:txBody>
      </p:sp>
      <p:cxnSp>
        <p:nvCxnSpPr>
          <p:cNvPr id="442" name="Google Shape;442;p45"/>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443" name="Google Shape;443;p45"/>
          <p:cNvSpPr txBox="1"/>
          <p:nvPr/>
        </p:nvSpPr>
        <p:spPr>
          <a:xfrm>
            <a:off x="456675" y="1006125"/>
            <a:ext cx="2763300" cy="1440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a:solidFill>
                  <a:srgbClr val="CCCCCC"/>
                </a:solidFill>
              </a:rPr>
              <a:t>1.</a:t>
            </a:r>
          </a:p>
          <a:p>
            <a:pPr marL="0" lvl="0" indent="0" algn="l" rtl="0">
              <a:lnSpc>
                <a:spcPct val="115000"/>
              </a:lnSpc>
              <a:spcBef>
                <a:spcPts val="0"/>
              </a:spcBef>
              <a:spcAft>
                <a:spcPts val="0"/>
              </a:spcAft>
              <a:buNone/>
            </a:pPr>
            <a:r>
              <a:rPr lang="vi-VN" sz="1100" b="1">
                <a:solidFill>
                  <a:srgbClr val="009FDA"/>
                </a:solidFill>
              </a:rPr>
              <a:t>Xác định Tuyên bố thử thách dựa trên nhu cầu</a:t>
            </a:r>
            <a:r>
              <a:rPr lang="vi-VN" sz="1100">
                <a:solidFill>
                  <a:srgbClr val="009FDA"/>
                </a:solidFill>
              </a:rPr>
              <a:t> </a:t>
            </a:r>
          </a:p>
          <a:p>
            <a:pPr marL="0" lvl="0" indent="0" algn="l" rtl="0">
              <a:lnSpc>
                <a:spcPct val="115000"/>
              </a:lnSpc>
              <a:spcBef>
                <a:spcPts val="0"/>
              </a:spcBef>
              <a:spcAft>
                <a:spcPts val="0"/>
              </a:spcAft>
              <a:buNone/>
            </a:pPr>
            <a:r>
              <a:rPr lang="vi-VN" sz="800">
                <a:solidFill>
                  <a:schemeClr val="dk1"/>
                </a:solidFill>
              </a:rPr>
              <a:t>Tp.HCM và các đối tác sẽ gặp gỡ khu vực tư nhân để tìm hiểu nhu cầu đối với các giải pháp sử dụng dữ liệu, cũng như các loại giải pháp có thể khả thi khi sử dụng dữ liệu của chính phủ. </a:t>
            </a:r>
          </a:p>
        </p:txBody>
      </p:sp>
      <p:sp>
        <p:nvSpPr>
          <p:cNvPr id="444" name="Google Shape;444;p45"/>
          <p:cNvSpPr txBox="1"/>
          <p:nvPr/>
        </p:nvSpPr>
        <p:spPr>
          <a:xfrm>
            <a:off x="3403338" y="1006125"/>
            <a:ext cx="2442000" cy="1600408"/>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dirty="0">
                <a:solidFill>
                  <a:srgbClr val="CCCCCC"/>
                </a:solidFill>
              </a:rPr>
              <a:t>2.</a:t>
            </a:r>
          </a:p>
          <a:p>
            <a:pPr marL="0" lvl="0" indent="0" algn="l" rtl="0">
              <a:lnSpc>
                <a:spcPct val="115000"/>
              </a:lnSpc>
              <a:spcBef>
                <a:spcPts val="0"/>
              </a:spcBef>
              <a:spcAft>
                <a:spcPts val="0"/>
              </a:spcAft>
              <a:buNone/>
            </a:pPr>
            <a:r>
              <a:rPr lang="vi-VN" sz="1100" b="1" dirty="0">
                <a:solidFill>
                  <a:srgbClr val="009FDA"/>
                </a:solidFill>
              </a:rPr>
              <a:t>Chọn lọc các Bài toán thách thức và cam kết </a:t>
            </a:r>
            <a:r>
              <a:rPr lang="vi-VN" sz="1100" b="1" dirty="0">
                <a:solidFill>
                  <a:srgbClr val="00B0EE"/>
                </a:solidFill>
              </a:rPr>
              <a:t> </a:t>
            </a:r>
            <a:r>
              <a:rPr lang="vi-VN" sz="800" dirty="0">
                <a:solidFill>
                  <a:schemeClr val="dk1"/>
                </a:solidFill>
              </a:rPr>
              <a:t>Các nhóm công tác theo lĩnh vực chuyên đề sẽ tinh chỉnh và phân loại ưu tiên chi tiết các Bài toán Thách thức. Tiếp theo, các nhóm công tác sẽ xác định đồng sở hữu trong khu vực công và tư nhân cho mỗi Bài toán thách thức.</a:t>
            </a:r>
          </a:p>
        </p:txBody>
      </p:sp>
      <p:sp>
        <p:nvSpPr>
          <p:cNvPr id="445" name="Google Shape;445;p45"/>
          <p:cNvSpPr txBox="1"/>
          <p:nvPr/>
        </p:nvSpPr>
        <p:spPr>
          <a:xfrm>
            <a:off x="6028725" y="1006125"/>
            <a:ext cx="2665800" cy="1104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a:solidFill>
                  <a:srgbClr val="CCCCCC"/>
                </a:solidFill>
              </a:rPr>
              <a:t>3.</a:t>
            </a:r>
          </a:p>
          <a:p>
            <a:pPr marL="0" lvl="0" indent="0" algn="l" rtl="0">
              <a:lnSpc>
                <a:spcPct val="115000"/>
              </a:lnSpc>
              <a:spcBef>
                <a:spcPts val="0"/>
              </a:spcBef>
              <a:spcAft>
                <a:spcPts val="0"/>
              </a:spcAft>
              <a:buNone/>
            </a:pPr>
            <a:r>
              <a:rPr lang="vi-VN" sz="1100" b="1">
                <a:solidFill>
                  <a:srgbClr val="009FDA"/>
                </a:solidFill>
              </a:rPr>
              <a:t>Tìm kiếm giải pháp</a:t>
            </a:r>
          </a:p>
          <a:p>
            <a:pPr marL="0" lvl="0" indent="0" algn="l" rtl="0">
              <a:lnSpc>
                <a:spcPct val="115000"/>
              </a:lnSpc>
              <a:spcBef>
                <a:spcPts val="0"/>
              </a:spcBef>
              <a:spcAft>
                <a:spcPts val="0"/>
              </a:spcAft>
              <a:buNone/>
            </a:pPr>
            <a:r>
              <a:rPr lang="vi-VN" sz="800">
                <a:solidFill>
                  <a:schemeClr val="dk1"/>
                </a:solidFill>
              </a:rPr>
              <a:t>Chiến dịch tìm kiếm được xúc tiến mạnh mẽ sẽ giúp mỗi thách thức thu hút được giải pháp đề xuất từ cả bốn nhóm nhà cung cấp mục tiêu. </a:t>
            </a:r>
          </a:p>
        </p:txBody>
      </p:sp>
      <p:sp>
        <p:nvSpPr>
          <p:cNvPr id="446" name="Google Shape;446;p45"/>
          <p:cNvSpPr txBox="1"/>
          <p:nvPr/>
        </p:nvSpPr>
        <p:spPr>
          <a:xfrm>
            <a:off x="456675" y="2729913"/>
            <a:ext cx="2813700" cy="183047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dirty="0">
                <a:solidFill>
                  <a:srgbClr val="CCCCCC"/>
                </a:solidFill>
              </a:rPr>
              <a:t>4.</a:t>
            </a:r>
          </a:p>
          <a:p>
            <a:pPr marL="0" lvl="0" indent="0" algn="l" rtl="0">
              <a:lnSpc>
                <a:spcPct val="115000"/>
              </a:lnSpc>
              <a:spcBef>
                <a:spcPts val="0"/>
              </a:spcBef>
              <a:spcAft>
                <a:spcPts val="0"/>
              </a:spcAft>
              <a:buNone/>
            </a:pPr>
            <a:r>
              <a:rPr lang="vi-VN" sz="1100" b="1" dirty="0">
                <a:solidFill>
                  <a:srgbClr val="009FDA"/>
                </a:solidFill>
              </a:rPr>
              <a:t>Ươm tạo </a:t>
            </a:r>
          </a:p>
          <a:p>
            <a:pPr marL="0" lvl="0" indent="0" algn="l" rtl="0">
              <a:lnSpc>
                <a:spcPct val="115000"/>
              </a:lnSpc>
              <a:spcBef>
                <a:spcPts val="0"/>
              </a:spcBef>
              <a:spcAft>
                <a:spcPts val="0"/>
              </a:spcAft>
              <a:buNone/>
            </a:pPr>
            <a:r>
              <a:rPr lang="vi-VN" sz="800" dirty="0">
                <a:solidFill>
                  <a:schemeClr val="dk1"/>
                </a:solidFill>
              </a:rPr>
              <a:t>Một hội đồng bao gồm các chuyên gia và đồng sở hữu Bài toán thách thức sẽ lựa chọn vào vòng chung kết không quá ba giải pháp từ mỗi nhóm nhà cung cấp. Những giải pháp lọt vào vòng chung kết sẽ trải qua một quy trình ươm tạo có cấu trúc phù hợp, qua đó củng cố kế hoạch kinh doanh và xây dựng đề xuất về cách chứng minh tính khả thi kỹ thuật của giải pháp với các điều kiện trong môi trường sandbox. </a:t>
            </a:r>
          </a:p>
        </p:txBody>
      </p:sp>
      <p:sp>
        <p:nvSpPr>
          <p:cNvPr id="447" name="Google Shape;447;p45"/>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31</a:t>
            </a:fld>
            <a:endParaRPr lang="en" sz="1200"/>
          </a:p>
        </p:txBody>
      </p:sp>
      <p:sp>
        <p:nvSpPr>
          <p:cNvPr id="448" name="Google Shape;448;p45"/>
          <p:cNvSpPr txBox="1"/>
          <p:nvPr/>
        </p:nvSpPr>
        <p:spPr>
          <a:xfrm>
            <a:off x="3403350" y="2729925"/>
            <a:ext cx="2442000" cy="1245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vi-VN" sz="1800" b="1" dirty="0">
                <a:solidFill>
                  <a:srgbClr val="CCCCCC"/>
                </a:solidFill>
              </a:rPr>
              <a:t>5.</a:t>
            </a:r>
          </a:p>
          <a:p>
            <a:pPr marL="0" lvl="0" indent="0" algn="l" rtl="0">
              <a:lnSpc>
                <a:spcPct val="115000"/>
              </a:lnSpc>
              <a:spcBef>
                <a:spcPts val="0"/>
              </a:spcBef>
              <a:spcAft>
                <a:spcPts val="0"/>
              </a:spcAft>
              <a:buNone/>
            </a:pPr>
            <a:r>
              <a:rPr lang="vi-VN" sz="1100" b="1" dirty="0">
                <a:solidFill>
                  <a:srgbClr val="009FDA"/>
                </a:solidFill>
              </a:rPr>
              <a:t>Sandbox</a:t>
            </a:r>
          </a:p>
          <a:p>
            <a:pPr marL="0" lvl="0" indent="0" algn="l" rtl="0">
              <a:lnSpc>
                <a:spcPct val="115000"/>
              </a:lnSpc>
              <a:spcBef>
                <a:spcPts val="0"/>
              </a:spcBef>
              <a:spcAft>
                <a:spcPts val="0"/>
              </a:spcAft>
              <a:buNone/>
            </a:pPr>
            <a:r>
              <a:rPr lang="vi-VN" sz="800" dirty="0">
                <a:solidFill>
                  <a:schemeClr val="dk1"/>
                </a:solidFill>
              </a:rPr>
              <a:t>Với sự hỗ trợ tư vấn của hội đồng tuyển chọn của ODSC, Sở TT&amp;TT sẽ phê duyệt không quá 5 giải pháp đi vào thử nghiệm chứng minh tính khả thi kỹ thuật trong môi trường sandbox. (Xem slide tiếp theo)</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pic>
        <p:nvPicPr>
          <p:cNvPr id="453" name="Google Shape;453;p46"/>
          <p:cNvPicPr preferRelativeResize="0"/>
          <p:nvPr/>
        </p:nvPicPr>
        <p:blipFill rotWithShape="1">
          <a:blip r:embed="rId3">
            <a:alphaModFix/>
          </a:blip>
          <a:srcRect/>
          <a:stretch/>
        </p:blipFill>
        <p:spPr>
          <a:xfrm>
            <a:off x="3251663" y="1126250"/>
            <a:ext cx="5501316" cy="3428805"/>
          </a:xfrm>
          <a:prstGeom prst="rect">
            <a:avLst/>
          </a:prstGeom>
          <a:noFill/>
          <a:ln>
            <a:noFill/>
          </a:ln>
        </p:spPr>
      </p:pic>
      <p:sp>
        <p:nvSpPr>
          <p:cNvPr id="454" name="Google Shape;454;p4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32</a:t>
            </a:fld>
            <a:endParaRPr lang="en"/>
          </a:p>
        </p:txBody>
      </p:sp>
      <p:sp>
        <p:nvSpPr>
          <p:cNvPr id="455" name="Google Shape;455;p46"/>
          <p:cNvSpPr/>
          <p:nvPr/>
        </p:nvSpPr>
        <p:spPr>
          <a:xfrm>
            <a:off x="391025" y="1126250"/>
            <a:ext cx="5189700" cy="3436800"/>
          </a:xfrm>
          <a:prstGeom prst="roundRect">
            <a:avLst>
              <a:gd name="adj" fmla="val 3512"/>
            </a:avLst>
          </a:prstGeom>
          <a:solidFill>
            <a:srgbClr val="F2F2F2"/>
          </a:solidFill>
          <a:ln>
            <a:noFill/>
          </a:ln>
        </p:spPr>
        <p:txBody>
          <a:bodyPr spcFirstLastPara="1" wrap="square" lIns="68575" tIns="34275" rIns="68575" bIns="34275" anchor="ctr" anchorCtr="0">
            <a:noAutofit/>
          </a:bodyPr>
          <a:lstStyle/>
          <a:p>
            <a:pPr marL="457200" marR="0" lvl="0" indent="-279400" algn="l" rtl="0">
              <a:lnSpc>
                <a:spcPct val="114999"/>
              </a:lnSpc>
              <a:spcBef>
                <a:spcPts val="0"/>
              </a:spcBef>
              <a:spcAft>
                <a:spcPts val="0"/>
              </a:spcAft>
              <a:buClr>
                <a:schemeClr val="dk1"/>
              </a:buClr>
              <a:buSzPts val="800"/>
              <a:buChar char="●"/>
            </a:pPr>
            <a:r>
              <a:rPr lang="vi-VN" sz="1000">
                <a:solidFill>
                  <a:schemeClr val="dk1"/>
                </a:solidFill>
              </a:rPr>
              <a:t>Sở TT&amp;TT có thể cấp quyền truy cập hạn chế vào những bộ dữ liệu mẫu cho những giải pháp lọt vào vòng chung kết để thực hiện dự án thí điểm chứng minh tính khả thi. Những dự án này được phê duyệt dựa trên các đề xuất lập và trình trong thời gian ươm tạo của chương trình ODSC. </a:t>
            </a:r>
          </a:p>
          <a:p>
            <a:pPr marL="457200" marR="0" lvl="0" indent="-279400" algn="l" rtl="0">
              <a:lnSpc>
                <a:spcPct val="114999"/>
              </a:lnSpc>
              <a:spcBef>
                <a:spcPts val="1000"/>
              </a:spcBef>
              <a:spcAft>
                <a:spcPts val="0"/>
              </a:spcAft>
              <a:buClr>
                <a:schemeClr val="dk1"/>
              </a:buClr>
              <a:buSzPts val="800"/>
              <a:buChar char="●"/>
            </a:pPr>
            <a:r>
              <a:rPr lang="vi-VN" sz="1000">
                <a:solidFill>
                  <a:schemeClr val="dk1"/>
                </a:solidFill>
              </a:rPr>
              <a:t>Khả năng truy cập dữ liệu theo quyền được cấp giúp Tp.HCM tránh được rủi ro, đồng thời tạo động lực mạnh mẽ cho khu vực tư nhân tham gia Thử thách.</a:t>
            </a:r>
          </a:p>
          <a:p>
            <a:pPr marL="457200" marR="0" lvl="0" indent="-279400" algn="l" rtl="0">
              <a:lnSpc>
                <a:spcPct val="114999"/>
              </a:lnSpc>
              <a:spcBef>
                <a:spcPts val="1000"/>
              </a:spcBef>
              <a:spcAft>
                <a:spcPts val="0"/>
              </a:spcAft>
              <a:buClr>
                <a:schemeClr val="dk1"/>
              </a:buClr>
              <a:buSzPts val="800"/>
              <a:buChar char="●"/>
            </a:pPr>
            <a:r>
              <a:rPr lang="vi-VN" sz="1000">
                <a:solidFill>
                  <a:schemeClr val="dk1"/>
                </a:solidFill>
              </a:rPr>
              <a:t>Cách tiếp cận sandbox sẽ là cơ hội an toàn, có giám sát, ít rủi ro để Sở TT&amp;TT kiểm nghiệm và xác nhận việc trao quyền truy cập vào một bộ dữ liệu cụ thể có:</a:t>
            </a:r>
          </a:p>
          <a:p>
            <a:pPr marL="828675" marR="0" lvl="1" indent="-298450" algn="l" rtl="0">
              <a:lnSpc>
                <a:spcPct val="114999"/>
              </a:lnSpc>
              <a:spcBef>
                <a:spcPts val="0"/>
              </a:spcBef>
              <a:spcAft>
                <a:spcPts val="0"/>
              </a:spcAft>
              <a:buClr>
                <a:schemeClr val="dk1"/>
              </a:buClr>
              <a:buSzPts val="1100"/>
              <a:buChar char="○"/>
            </a:pPr>
            <a:r>
              <a:rPr lang="vi-VN" sz="1000" i="1" u="none" strike="noStrike" cap="none">
                <a:solidFill>
                  <a:schemeClr val="dk1"/>
                </a:solidFill>
              </a:rPr>
              <a:t>Tạo ra các giải pháp khả thi về mặt kỹ thuật</a:t>
            </a:r>
          </a:p>
          <a:p>
            <a:pPr marL="828675" marR="0" lvl="1" indent="-298450" algn="l" rtl="0">
              <a:lnSpc>
                <a:spcPct val="114999"/>
              </a:lnSpc>
              <a:spcBef>
                <a:spcPts val="0"/>
              </a:spcBef>
              <a:spcAft>
                <a:spcPts val="0"/>
              </a:spcAft>
              <a:buClr>
                <a:schemeClr val="dk1"/>
              </a:buClr>
              <a:buSzPts val="1100"/>
              <a:buChar char="○"/>
            </a:pPr>
            <a:r>
              <a:rPr lang="vi-VN" sz="1000" i="1" u="none" strike="noStrike" cap="none">
                <a:solidFill>
                  <a:schemeClr val="dk1"/>
                </a:solidFill>
              </a:rPr>
              <a:t>Tạo ra các giải pháp khả thi về mặt thương mại</a:t>
            </a:r>
          </a:p>
          <a:p>
            <a:pPr marL="828675" marR="0" lvl="1" indent="-298450" algn="l" rtl="0">
              <a:lnSpc>
                <a:spcPct val="114999"/>
              </a:lnSpc>
              <a:spcBef>
                <a:spcPts val="0"/>
              </a:spcBef>
              <a:spcAft>
                <a:spcPts val="0"/>
              </a:spcAft>
              <a:buClr>
                <a:schemeClr val="dk1"/>
              </a:buClr>
              <a:buSzPts val="1100"/>
              <a:buChar char="○"/>
            </a:pPr>
            <a:r>
              <a:rPr lang="vi-VN" sz="1000" i="1" u="none" strike="noStrike" cap="none">
                <a:solidFill>
                  <a:schemeClr val="dk1"/>
                </a:solidFill>
              </a:rPr>
              <a:t>Khiến </a:t>
            </a:r>
            <a:r>
              <a:rPr lang="vi-VN" sz="1000" i="1">
                <a:solidFill>
                  <a:schemeClr val="dk1"/>
                </a:solidFill>
              </a:rPr>
              <a:t>Tp.HCM</a:t>
            </a:r>
            <a:r>
              <a:rPr lang="vi-VN" sz="1000" i="1" u="none" strike="noStrike" cap="none">
                <a:solidFill>
                  <a:schemeClr val="dk1"/>
                </a:solidFill>
              </a:rPr>
              <a:t> phải chịu những rủi ro khó lường</a:t>
            </a:r>
          </a:p>
          <a:p>
            <a:pPr marL="457200" marR="0" lvl="0" indent="-279400" algn="l" rtl="0">
              <a:lnSpc>
                <a:spcPct val="114999"/>
              </a:lnSpc>
              <a:spcBef>
                <a:spcPts val="1000"/>
              </a:spcBef>
              <a:spcAft>
                <a:spcPts val="0"/>
              </a:spcAft>
              <a:buClr>
                <a:schemeClr val="dk1"/>
              </a:buClr>
              <a:buSzPts val="800"/>
              <a:buChar char="●"/>
            </a:pPr>
            <a:r>
              <a:rPr lang="vi-VN" sz="1000">
                <a:solidFill>
                  <a:schemeClr val="dk1"/>
                </a:solidFill>
              </a:rPr>
              <a:t>Sandbox sẽ thuộc sở hữu của Phòng Công nghệ Thông tin thuộc Sở TT&amp;TT.</a:t>
            </a:r>
          </a:p>
          <a:p>
            <a:pPr marL="457200" marR="0" lvl="0" indent="-292100" algn="l" rtl="0">
              <a:lnSpc>
                <a:spcPct val="114999"/>
              </a:lnSpc>
              <a:spcBef>
                <a:spcPts val="1000"/>
              </a:spcBef>
              <a:spcAft>
                <a:spcPts val="1000"/>
              </a:spcAft>
              <a:buClr>
                <a:schemeClr val="dk1"/>
              </a:buClr>
              <a:buSzPts val="1000"/>
              <a:buChar char="●"/>
            </a:pPr>
            <a:r>
              <a:rPr lang="vi-VN" sz="1000">
                <a:solidFill>
                  <a:schemeClr val="dk1"/>
                </a:solidFill>
              </a:rPr>
              <a:t>Các nhà cung cấp giải pháp có thể sẽ hỗ trợ chuẩn hóa/làm sạch dữ liệu, từ đó đẩy nhanh tốc độ chuyển dữ liệu hữu ích vào kho dữ liệu và cổng dữ liệu mở.</a:t>
            </a:r>
          </a:p>
        </p:txBody>
      </p:sp>
      <p:sp>
        <p:nvSpPr>
          <p:cNvPr id="456" name="Google Shape;456;p46"/>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solidFill>
                  <a:srgbClr val="002060"/>
                </a:solidFill>
              </a:rPr>
              <a:t>CÁCH TIẾP CẬN SANDBOX </a:t>
            </a:r>
          </a:p>
        </p:txBody>
      </p:sp>
      <p:cxnSp>
        <p:nvCxnSpPr>
          <p:cNvPr id="457" name="Google Shape;457;p46"/>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47"/>
          <p:cNvSpPr txBox="1">
            <a:spLocks noGrp="1"/>
          </p:cNvSpPr>
          <p:nvPr>
            <p:ph type="body" idx="1"/>
          </p:nvPr>
        </p:nvSpPr>
        <p:spPr>
          <a:xfrm>
            <a:off x="456675" y="1157700"/>
            <a:ext cx="3247200" cy="3215100"/>
          </a:xfrm>
          <a:prstGeom prst="rect">
            <a:avLst/>
          </a:prstGeom>
          <a:noFill/>
          <a:ln>
            <a:noFill/>
          </a:ln>
        </p:spPr>
        <p:txBody>
          <a:bodyPr spcFirstLastPara="1" wrap="square" lIns="91425" tIns="91425" rIns="91425" bIns="91425" anchor="t" anchorCtr="0">
            <a:noAutofit/>
          </a:bodyPr>
          <a:lstStyle/>
          <a:p>
            <a:pPr marL="142875" lvl="0" indent="0" algn="l" rtl="0">
              <a:lnSpc>
                <a:spcPct val="100000"/>
              </a:lnSpc>
              <a:spcBef>
                <a:spcPts val="0"/>
              </a:spcBef>
              <a:spcAft>
                <a:spcPts val="0"/>
              </a:spcAft>
              <a:buNone/>
            </a:pPr>
            <a:r>
              <a:rPr lang="vi-VN" sz="1200" b="1" dirty="0">
                <a:solidFill>
                  <a:srgbClr val="00B0EE"/>
                </a:solidFill>
                <a:highlight>
                  <a:srgbClr val="FFFFFF"/>
                </a:highlight>
              </a:rPr>
              <a:t>Tiêu chí xét hồ sơ đăng ký</a:t>
            </a:r>
          </a:p>
          <a:p>
            <a:pPr marL="142875" lvl="0" indent="0" algn="l" rtl="0">
              <a:lnSpc>
                <a:spcPct val="100000"/>
              </a:lnSpc>
              <a:spcBef>
                <a:spcPts val="0"/>
              </a:spcBef>
              <a:spcAft>
                <a:spcPts val="0"/>
              </a:spcAft>
              <a:buNone/>
            </a:pPr>
            <a:r>
              <a:rPr lang="vi-VN" sz="1200" b="1" dirty="0">
                <a:solidFill>
                  <a:srgbClr val="00B0EE"/>
                </a:solidFill>
                <a:highlight>
                  <a:srgbClr val="FFFFFF"/>
                </a:highlight>
              </a:rPr>
              <a:t>                                  </a:t>
            </a:r>
          </a:p>
          <a:p>
            <a:pPr marL="485775" lvl="0" indent="-273050" algn="l" rtl="0">
              <a:lnSpc>
                <a:spcPct val="100000"/>
              </a:lnSpc>
              <a:spcBef>
                <a:spcPts val="0"/>
              </a:spcBef>
              <a:spcAft>
                <a:spcPts val="0"/>
              </a:spcAft>
              <a:buClr>
                <a:srgbClr val="CCCCCC"/>
              </a:buClr>
              <a:buSzPts val="1600"/>
              <a:buAutoNum type="arabicPeriod"/>
            </a:pPr>
            <a:r>
              <a:rPr lang="vi-VN" sz="900" dirty="0">
                <a:solidFill>
                  <a:srgbClr val="2E2E2E"/>
                </a:solidFill>
              </a:rPr>
              <a:t>Đề xuất một sản phẩm số có tính khả thi về mặt thương mại và kỹ thuật, có ý định sử dụng những bộ dữ liệu có tiềm năng được công bố là dữ liệu mở của Tp.HCM, theo cách riêng biệt hoặc kết hợp với dữ liệu dành cho khu vực tư nhân. Các sản phẩm không sử dụng dữ liệu của chính quyền Tp.HCM sẽ không đủ điều kiện.</a:t>
            </a:r>
          </a:p>
          <a:p>
            <a:pPr marL="371475" lvl="0" indent="-171450" algn="l" rtl="0">
              <a:lnSpc>
                <a:spcPct val="100000"/>
              </a:lnSpc>
              <a:spcBef>
                <a:spcPts val="0"/>
              </a:spcBef>
              <a:spcAft>
                <a:spcPts val="0"/>
              </a:spcAft>
              <a:buNone/>
            </a:pPr>
            <a:endParaRPr sz="900" dirty="0">
              <a:solidFill>
                <a:srgbClr val="2E2E2E"/>
              </a:solidFill>
            </a:endParaRPr>
          </a:p>
          <a:p>
            <a:pPr marL="485775" lvl="0" indent="-273050" algn="l" rtl="0">
              <a:lnSpc>
                <a:spcPct val="100000"/>
              </a:lnSpc>
              <a:spcBef>
                <a:spcPts val="0"/>
              </a:spcBef>
              <a:spcAft>
                <a:spcPts val="0"/>
              </a:spcAft>
              <a:buClr>
                <a:srgbClr val="CCCCCC"/>
              </a:buClr>
              <a:buSzPts val="1600"/>
              <a:buAutoNum type="arabicPeriod"/>
            </a:pPr>
            <a:r>
              <a:rPr lang="vi-VN" sz="900" dirty="0">
                <a:solidFill>
                  <a:srgbClr val="2E2E2E"/>
                </a:solidFill>
              </a:rPr>
              <a:t>Phải gửi bản vẽ wireframe, bản thiết kế hoặc quy trình công việc/lưu đồ về cách vận hành của giải pháp theo hình dung của tác giả.</a:t>
            </a:r>
          </a:p>
          <a:p>
            <a:pPr marL="371475" lvl="0" indent="-171450" algn="l" rtl="0">
              <a:lnSpc>
                <a:spcPct val="100000"/>
              </a:lnSpc>
              <a:spcBef>
                <a:spcPts val="0"/>
              </a:spcBef>
              <a:spcAft>
                <a:spcPts val="0"/>
              </a:spcAft>
              <a:buNone/>
            </a:pPr>
            <a:endParaRPr sz="900" dirty="0">
              <a:solidFill>
                <a:srgbClr val="2E2E2E"/>
              </a:solidFill>
            </a:endParaRPr>
          </a:p>
          <a:p>
            <a:pPr marL="485775" lvl="0" indent="-273050" algn="l" rtl="0">
              <a:lnSpc>
                <a:spcPct val="100000"/>
              </a:lnSpc>
              <a:spcBef>
                <a:spcPts val="0"/>
              </a:spcBef>
              <a:spcAft>
                <a:spcPts val="0"/>
              </a:spcAft>
              <a:buClr>
                <a:srgbClr val="CCCCCC"/>
              </a:buClr>
              <a:buSzPts val="1600"/>
              <a:buAutoNum type="arabicPeriod"/>
            </a:pPr>
            <a:r>
              <a:rPr lang="vi-VN" sz="900" dirty="0">
                <a:solidFill>
                  <a:srgbClr val="2E2E2E"/>
                </a:solidFill>
              </a:rPr>
              <a:t>Phải tuân thủ tất cả các yêu cầu đã nêu trong Thử thách về lĩnh vực được chọn.</a:t>
            </a:r>
          </a:p>
        </p:txBody>
      </p:sp>
      <p:sp>
        <p:nvSpPr>
          <p:cNvPr id="463" name="Google Shape;463;p47"/>
          <p:cNvSpPr txBox="1">
            <a:spLocks noGrp="1"/>
          </p:cNvSpPr>
          <p:nvPr>
            <p:ph type="body" idx="1"/>
          </p:nvPr>
        </p:nvSpPr>
        <p:spPr>
          <a:xfrm>
            <a:off x="3935475" y="1157700"/>
            <a:ext cx="4758900" cy="3215100"/>
          </a:xfrm>
          <a:prstGeom prst="rect">
            <a:avLst/>
          </a:prstGeom>
          <a:noFill/>
          <a:ln>
            <a:noFill/>
          </a:ln>
        </p:spPr>
        <p:txBody>
          <a:bodyPr spcFirstLastPara="1" wrap="square" lIns="91425" tIns="91425" rIns="91425" bIns="91425" anchor="t" anchorCtr="0">
            <a:noAutofit/>
          </a:bodyPr>
          <a:lstStyle/>
          <a:p>
            <a:pPr marL="28575" lvl="0" indent="0" algn="l" rtl="0">
              <a:lnSpc>
                <a:spcPct val="100000"/>
              </a:lnSpc>
              <a:spcBef>
                <a:spcPts val="0"/>
              </a:spcBef>
              <a:spcAft>
                <a:spcPts val="0"/>
              </a:spcAft>
              <a:buNone/>
            </a:pPr>
            <a:r>
              <a:rPr lang="vi-VN" sz="1200" b="1">
                <a:solidFill>
                  <a:srgbClr val="00B0EE"/>
                </a:solidFill>
                <a:highlight>
                  <a:schemeClr val="lt1"/>
                </a:highlight>
              </a:rPr>
              <a:t>Điều khoản và Điều kiện</a:t>
            </a:r>
          </a:p>
          <a:p>
            <a:pPr marL="28575" lvl="0" indent="0" algn="l" rtl="0">
              <a:lnSpc>
                <a:spcPct val="100000"/>
              </a:lnSpc>
              <a:spcBef>
                <a:spcPts val="0"/>
              </a:spcBef>
              <a:spcAft>
                <a:spcPts val="0"/>
              </a:spcAft>
              <a:buNone/>
            </a:pPr>
            <a:endParaRPr sz="1200" b="1">
              <a:solidFill>
                <a:srgbClr val="00B0EE"/>
              </a:solidFill>
              <a:highlight>
                <a:schemeClr val="lt1"/>
              </a:highlight>
            </a:endParaRPr>
          </a:p>
          <a:p>
            <a:pPr marL="342900" lvl="0" indent="-215900" algn="l" rtl="0">
              <a:lnSpc>
                <a:spcPct val="100000"/>
              </a:lnSpc>
              <a:spcBef>
                <a:spcPts val="0"/>
              </a:spcBef>
              <a:spcAft>
                <a:spcPts val="0"/>
              </a:spcAft>
              <a:buClr>
                <a:srgbClr val="CCCCCC"/>
              </a:buClr>
              <a:buSzPts val="1600"/>
              <a:buAutoNum type="arabicPeriod"/>
            </a:pPr>
            <a:r>
              <a:rPr lang="vi-VN" sz="900">
                <a:solidFill>
                  <a:srgbClr val="2E2E2E"/>
                </a:solidFill>
              </a:rPr>
              <a:t>Không phải cơ quan của chính phủ Việt Nam hoặc nhân viên làm việc cho cơ quan của chính phủ Việt Nam.</a:t>
            </a:r>
          </a:p>
          <a:p>
            <a:pPr marL="342900" lvl="0" indent="-114300" algn="l" rtl="0">
              <a:lnSpc>
                <a:spcPct val="100000"/>
              </a:lnSpc>
              <a:spcBef>
                <a:spcPts val="0"/>
              </a:spcBef>
              <a:spcAft>
                <a:spcPts val="0"/>
              </a:spcAft>
              <a:buNone/>
            </a:pPr>
            <a:endParaRPr sz="900">
              <a:solidFill>
                <a:srgbClr val="2E2E2E"/>
              </a:solidFill>
            </a:endParaRPr>
          </a:p>
          <a:p>
            <a:pPr marL="342900" lvl="0" indent="-215900" algn="l" rtl="0">
              <a:lnSpc>
                <a:spcPct val="100000"/>
              </a:lnSpc>
              <a:spcBef>
                <a:spcPts val="0"/>
              </a:spcBef>
              <a:spcAft>
                <a:spcPts val="0"/>
              </a:spcAft>
              <a:buClr>
                <a:srgbClr val="CCCCCC"/>
              </a:buClr>
              <a:buSzPts val="1600"/>
              <a:buAutoNum type="arabicPeriod"/>
            </a:pPr>
            <a:r>
              <a:rPr lang="vi-VN" sz="900">
                <a:solidFill>
                  <a:srgbClr val="2E2E2E"/>
                </a:solidFill>
              </a:rPr>
              <a:t>Hiện không bị ràng buộc bằng hợp đồng với chính quyền Tp.HCM hoặc các bộ để thực hiện công việc liên quan đến sản phẩm trình nộp để dự cuộc thi này.</a:t>
            </a:r>
          </a:p>
          <a:p>
            <a:pPr marL="342900" lvl="0" indent="-114300" algn="l" rtl="0">
              <a:lnSpc>
                <a:spcPct val="100000"/>
              </a:lnSpc>
              <a:spcBef>
                <a:spcPts val="0"/>
              </a:spcBef>
              <a:spcAft>
                <a:spcPts val="0"/>
              </a:spcAft>
              <a:buNone/>
            </a:pPr>
            <a:endParaRPr sz="900">
              <a:solidFill>
                <a:srgbClr val="2E2E2E"/>
              </a:solidFill>
            </a:endParaRPr>
          </a:p>
          <a:p>
            <a:pPr marL="342900" lvl="0" indent="-215900" algn="l" rtl="0">
              <a:lnSpc>
                <a:spcPct val="100000"/>
              </a:lnSpc>
              <a:spcBef>
                <a:spcPts val="0"/>
              </a:spcBef>
              <a:spcAft>
                <a:spcPts val="0"/>
              </a:spcAft>
              <a:buClr>
                <a:srgbClr val="CCCCCC"/>
              </a:buClr>
              <a:buSzPts val="1600"/>
              <a:buAutoNum type="arabicPeriod"/>
            </a:pPr>
            <a:r>
              <a:rPr lang="vi-VN" sz="900">
                <a:solidFill>
                  <a:srgbClr val="2E2E2E"/>
                </a:solidFill>
              </a:rPr>
              <a:t>Một cá nhân hoặc tổ chức sẽ không bị coi là không đủ điều kiện do đã sử dụng dữ liệu của Tp.HCM hoặc tham khảo ý kiến của nhân viên chính phủ khi tham gia thử thách nếu tất cả mọi cá nhân, tổ chức tham gia thử thách đều có thể tiếp cận những cơ sở vật chất cung cấp dữ liệu và nhân viên đó trên cơ sở công bằng.</a:t>
            </a:r>
          </a:p>
          <a:p>
            <a:pPr marL="342900" lvl="0" indent="-114300" algn="l" rtl="0">
              <a:lnSpc>
                <a:spcPct val="100000"/>
              </a:lnSpc>
              <a:spcBef>
                <a:spcPts val="0"/>
              </a:spcBef>
              <a:spcAft>
                <a:spcPts val="0"/>
              </a:spcAft>
              <a:buNone/>
            </a:pPr>
            <a:endParaRPr sz="900">
              <a:solidFill>
                <a:srgbClr val="2E2E2E"/>
              </a:solidFill>
            </a:endParaRPr>
          </a:p>
          <a:p>
            <a:pPr marL="342900" lvl="0" indent="-215900" algn="l" rtl="0">
              <a:lnSpc>
                <a:spcPct val="100000"/>
              </a:lnSpc>
              <a:spcBef>
                <a:spcPts val="0"/>
              </a:spcBef>
              <a:spcAft>
                <a:spcPts val="0"/>
              </a:spcAft>
              <a:buClr>
                <a:srgbClr val="CCCCCC"/>
              </a:buClr>
              <a:buSzPts val="1600"/>
              <a:buAutoNum type="arabicPeriod"/>
            </a:pPr>
            <a:r>
              <a:rPr lang="vi-VN" sz="900">
                <a:solidFill>
                  <a:srgbClr val="2E2E2E"/>
                </a:solidFill>
              </a:rPr>
              <a:t>Các cá nhân, tổ chức tham gia chấp thuận sẽ cung cấp thêm bằng chứng giúp xác thực tính đủ điều kiện của mình nếu được yêu cầu trong các giai đoạn sau của cuộc thi. Nhóm thực hiện Thử thách với sự hỗ trợ của Tp.HCM sẽ xác định ứng viên có đáp ứng các tiêu chí về tính đủ điều kiện hay không.</a:t>
            </a:r>
          </a:p>
          <a:p>
            <a:pPr marL="28575" lvl="0" indent="0" algn="l" rtl="0">
              <a:lnSpc>
                <a:spcPct val="100000"/>
              </a:lnSpc>
              <a:spcBef>
                <a:spcPts val="0"/>
              </a:spcBef>
              <a:spcAft>
                <a:spcPts val="0"/>
              </a:spcAft>
              <a:buNone/>
            </a:pPr>
            <a:endParaRPr sz="900" b="1">
              <a:solidFill>
                <a:srgbClr val="00B0EE"/>
              </a:solidFill>
              <a:highlight>
                <a:srgbClr val="FFFFFF"/>
              </a:highlight>
            </a:endParaRPr>
          </a:p>
        </p:txBody>
      </p:sp>
      <p:sp>
        <p:nvSpPr>
          <p:cNvPr id="464" name="Google Shape;464;p47"/>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ĐIỀU KIỆN THAM GIA THỬ THÁCH</a:t>
            </a:r>
          </a:p>
        </p:txBody>
      </p:sp>
      <p:cxnSp>
        <p:nvCxnSpPr>
          <p:cNvPr id="465" name="Google Shape;465;p47"/>
          <p:cNvCxnSpPr/>
          <p:nvPr/>
        </p:nvCxnSpPr>
        <p:spPr>
          <a:xfrm>
            <a:off x="456675" y="884200"/>
            <a:ext cx="8237700" cy="9900"/>
          </a:xfrm>
          <a:prstGeom prst="straightConnector1">
            <a:avLst/>
          </a:prstGeom>
          <a:noFill/>
          <a:ln w="28575" cap="flat" cmpd="sng">
            <a:solidFill>
              <a:srgbClr val="009FDA"/>
            </a:solidFill>
            <a:prstDash val="solid"/>
            <a:miter lim="800000"/>
            <a:headEnd type="none" w="sm" len="sm"/>
            <a:tailEnd type="none" w="sm" len="sm"/>
          </a:ln>
        </p:spPr>
      </p:cxnSp>
      <p:sp>
        <p:nvSpPr>
          <p:cNvPr id="466" name="Google Shape;466;p4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33</a:t>
            </a:fld>
            <a:endParaRPr lang="en" sz="12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48"/>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2244"/>
                </a:solidFill>
              </a:rPr>
              <a:t>LÝ THUYẾT VỀ SỰ THAY ĐỔI: </a:t>
            </a:r>
            <a:br>
              <a:rPr lang="vi-VN" sz="2200" b="1">
                <a:solidFill>
                  <a:srgbClr val="002244"/>
                </a:solidFill>
              </a:rPr>
            </a:br>
            <a:r>
              <a:rPr lang="vi-VN" sz="2200" b="1">
                <a:solidFill>
                  <a:srgbClr val="009FDA"/>
                </a:solidFill>
              </a:rPr>
              <a:t>THỬ THÁCH TÌM KIẾM GIẢI PHÁP DỮ LIỆU MỞ</a:t>
            </a:r>
          </a:p>
        </p:txBody>
      </p:sp>
      <p:cxnSp>
        <p:nvCxnSpPr>
          <p:cNvPr id="472" name="Google Shape;472;p48"/>
          <p:cNvCxnSpPr/>
          <p:nvPr/>
        </p:nvCxnSpPr>
        <p:spPr>
          <a:xfrm>
            <a:off x="456675" y="884200"/>
            <a:ext cx="8237700" cy="9900"/>
          </a:xfrm>
          <a:prstGeom prst="straightConnector1">
            <a:avLst/>
          </a:prstGeom>
          <a:noFill/>
          <a:ln w="28575" cap="flat" cmpd="sng">
            <a:solidFill>
              <a:srgbClr val="009FDA"/>
            </a:solidFill>
            <a:prstDash val="solid"/>
            <a:miter lim="800000"/>
            <a:headEnd type="none" w="sm" len="sm"/>
            <a:tailEnd type="none" w="sm" len="sm"/>
          </a:ln>
        </p:spPr>
      </p:cxnSp>
      <p:sp>
        <p:nvSpPr>
          <p:cNvPr id="473" name="Google Shape;473;p48"/>
          <p:cNvSpPr/>
          <p:nvPr/>
        </p:nvSpPr>
        <p:spPr>
          <a:xfrm>
            <a:off x="369400" y="1234025"/>
            <a:ext cx="1940700" cy="3687900"/>
          </a:xfrm>
          <a:prstGeom prst="roundRect">
            <a:avLst>
              <a:gd name="adj" fmla="val 5771"/>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48"/>
          <p:cNvSpPr/>
          <p:nvPr/>
        </p:nvSpPr>
        <p:spPr>
          <a:xfrm>
            <a:off x="499146" y="999275"/>
            <a:ext cx="1711500" cy="469500"/>
          </a:xfrm>
          <a:prstGeom prst="roundRect">
            <a:avLst>
              <a:gd name="adj" fmla="val 16667"/>
            </a:avLst>
          </a:prstGeom>
          <a:solidFill>
            <a:srgbClr val="5DD5FF"/>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900" b="1">
                <a:solidFill>
                  <a:schemeClr val="lt1"/>
                </a:solidFill>
              </a:rPr>
              <a:t>Xu hướng</a:t>
            </a:r>
          </a:p>
        </p:txBody>
      </p:sp>
      <p:graphicFrame>
        <p:nvGraphicFramePr>
          <p:cNvPr id="475" name="Google Shape;475;p48"/>
          <p:cNvGraphicFramePr/>
          <p:nvPr/>
        </p:nvGraphicFramePr>
        <p:xfrm>
          <a:off x="502675" y="1458995"/>
          <a:ext cx="1682350" cy="3349375"/>
        </p:xfrm>
        <a:graphic>
          <a:graphicData uri="http://schemas.openxmlformats.org/drawingml/2006/table">
            <a:tbl>
              <a:tblPr>
                <a:noFill/>
                <a:tableStyleId>{DC99E7BC-81BC-4AFE-97A5-D6B88C13CA13}</a:tableStyleId>
              </a:tblPr>
              <a:tblGrid>
                <a:gridCol w="1682350">
                  <a:extLst>
                    <a:ext uri="{9D8B030D-6E8A-4147-A177-3AD203B41FA5}">
                      <a16:colId xmlns:a16="http://schemas.microsoft.com/office/drawing/2014/main" val="20000"/>
                    </a:ext>
                  </a:extLst>
                </a:gridCol>
              </a:tblGrid>
              <a:tr h="567925">
                <a:tc>
                  <a:txBody>
                    <a:bodyPr/>
                    <a:lstStyle/>
                    <a:p>
                      <a:pPr marL="0" lvl="0" indent="0" algn="l" rtl="0">
                        <a:spcBef>
                          <a:spcPts val="0"/>
                        </a:spcBef>
                        <a:spcAft>
                          <a:spcPts val="0"/>
                        </a:spcAft>
                        <a:buNone/>
                      </a:pPr>
                      <a:r>
                        <a:rPr lang="vi-VN" sz="700">
                          <a:solidFill>
                            <a:schemeClr val="dk1"/>
                          </a:solidFill>
                        </a:rPr>
                        <a:t>Dữ liệu công giúp mang lại thêm tổng giá trị GDP ước tính khoảng từ 0,4% đến 1,4%.</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0"/>
                  </a:ext>
                </a:extLst>
              </a:tr>
              <a:tr h="688400">
                <a:tc>
                  <a:txBody>
                    <a:bodyPr/>
                    <a:lstStyle/>
                    <a:p>
                      <a:pPr marL="0" lvl="0" indent="0" algn="l" rtl="0">
                        <a:spcBef>
                          <a:spcPts val="0"/>
                        </a:spcBef>
                        <a:spcAft>
                          <a:spcPts val="0"/>
                        </a:spcAft>
                        <a:buNone/>
                      </a:pPr>
                      <a:r>
                        <a:rPr lang="vi-VN" sz="700">
                          <a:solidFill>
                            <a:schemeClr val="dk1"/>
                          </a:solidFill>
                        </a:rPr>
                        <a:t>Chính phủ đóng vai trò quan trọng trong việc cho phép tạo ra giá trị, quản lý rủi ro và thu hút các bên liên quan tham gia vào dữ liệu mở.</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1"/>
                  </a:ext>
                </a:extLst>
              </a:tr>
              <a:tr h="567925">
                <a:tc>
                  <a:txBody>
                    <a:bodyPr/>
                    <a:lstStyle/>
                    <a:p>
                      <a:pPr marL="0" lvl="0" indent="0" algn="l" rtl="0">
                        <a:spcBef>
                          <a:spcPts val="0"/>
                        </a:spcBef>
                        <a:spcAft>
                          <a:spcPts val="0"/>
                        </a:spcAft>
                        <a:buNone/>
                      </a:pPr>
                      <a:r>
                        <a:rPr lang="vi-VN" sz="700">
                          <a:solidFill>
                            <a:schemeClr val="dk1"/>
                          </a:solidFill>
                        </a:rPr>
                        <a:t>Việt Nam đứng thứ 91 trong số 180 quốc gia trên toàn cầu, thứ 9/11 ở Đông Nam Á về dữ liệu mở (2020).</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2"/>
                  </a:ext>
                </a:extLst>
              </a:tr>
              <a:tr h="808875">
                <a:tc>
                  <a:txBody>
                    <a:bodyPr/>
                    <a:lstStyle/>
                    <a:p>
                      <a:pPr marL="0" lvl="0" indent="0" algn="l" rtl="0">
                        <a:spcBef>
                          <a:spcPts val="0"/>
                        </a:spcBef>
                        <a:spcAft>
                          <a:spcPts val="0"/>
                        </a:spcAft>
                        <a:buNone/>
                      </a:pPr>
                      <a:r>
                        <a:rPr lang="vi-VN" sz="700">
                          <a:solidFill>
                            <a:schemeClr val="dk1"/>
                          </a:solidFill>
                        </a:rPr>
                        <a:t>Chương trình chuyển đổi số quốc gia đến năm 2025, định hướng đến năm 2030; Chiến lược quốc gia phát triển kinh tế số, xã hội số đến năm 2025, định hướng đến năm 2030</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3"/>
                  </a:ext>
                </a:extLst>
              </a:tr>
              <a:tr h="688400">
                <a:tc>
                  <a:txBody>
                    <a:bodyPr/>
                    <a:lstStyle/>
                    <a:p>
                      <a:pPr marL="0" lvl="0" indent="0" algn="l" rtl="0">
                        <a:spcBef>
                          <a:spcPts val="0"/>
                        </a:spcBef>
                        <a:spcAft>
                          <a:spcPts val="0"/>
                        </a:spcAft>
                        <a:buNone/>
                      </a:pPr>
                      <a:r>
                        <a:rPr lang="vi-VN" sz="700">
                          <a:solidFill>
                            <a:schemeClr val="dk1"/>
                          </a:solidFill>
                        </a:rPr>
                        <a:t>Bộ TT&amp;TT đã ban hành các tiêu chuẩn kiến trúc chính phủ điện tử và xác định nhu cầu phát triển sáu cơ sở dữ liệu quốc gia quan trọng phục vụ chia sẻ dữ liệu trong tương lai.</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476" name="Google Shape;476;p48"/>
          <p:cNvSpPr/>
          <p:nvPr/>
        </p:nvSpPr>
        <p:spPr>
          <a:xfrm>
            <a:off x="2136550" y="1234025"/>
            <a:ext cx="1940700" cy="3493500"/>
          </a:xfrm>
          <a:prstGeom prst="roundRect">
            <a:avLst>
              <a:gd name="adj" fmla="val 5771"/>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48"/>
          <p:cNvSpPr/>
          <p:nvPr/>
        </p:nvSpPr>
        <p:spPr>
          <a:xfrm>
            <a:off x="2090505" y="999275"/>
            <a:ext cx="1760700" cy="469500"/>
          </a:xfrm>
          <a:prstGeom prst="roundRect">
            <a:avLst>
              <a:gd name="adj" fmla="val 16667"/>
            </a:avLst>
          </a:prstGeom>
          <a:solidFill>
            <a:srgbClr val="009CA7"/>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900" b="1">
                <a:solidFill>
                  <a:schemeClr val="lt1"/>
                </a:solidFill>
              </a:rPr>
              <a:t>Thử thách</a:t>
            </a:r>
          </a:p>
        </p:txBody>
      </p:sp>
      <p:sp>
        <p:nvSpPr>
          <p:cNvPr id="478" name="Google Shape;478;p48"/>
          <p:cNvSpPr/>
          <p:nvPr/>
        </p:nvSpPr>
        <p:spPr>
          <a:xfrm>
            <a:off x="3781831" y="1234025"/>
            <a:ext cx="1940700" cy="3493500"/>
          </a:xfrm>
          <a:prstGeom prst="roundRect">
            <a:avLst>
              <a:gd name="adj" fmla="val 5771"/>
            </a:avLst>
          </a:pr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48"/>
          <p:cNvSpPr/>
          <p:nvPr/>
        </p:nvSpPr>
        <p:spPr>
          <a:xfrm>
            <a:off x="3720546" y="999275"/>
            <a:ext cx="1711500" cy="469500"/>
          </a:xfrm>
          <a:prstGeom prst="roundRect">
            <a:avLst>
              <a:gd name="adj" fmla="val 16667"/>
            </a:avLst>
          </a:prstGeom>
          <a:solidFill>
            <a:srgbClr val="00A996"/>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900" b="1">
                <a:solidFill>
                  <a:schemeClr val="lt1"/>
                </a:solidFill>
              </a:rPr>
              <a:t>Hoạt động</a:t>
            </a:r>
          </a:p>
        </p:txBody>
      </p:sp>
      <p:sp>
        <p:nvSpPr>
          <p:cNvPr id="480" name="Google Shape;480;p48"/>
          <p:cNvSpPr/>
          <p:nvPr/>
        </p:nvSpPr>
        <p:spPr>
          <a:xfrm>
            <a:off x="5381403" y="1234025"/>
            <a:ext cx="3312900" cy="3493500"/>
          </a:xfrm>
          <a:prstGeom prst="roundRect">
            <a:avLst>
              <a:gd name="adj" fmla="val 5771"/>
            </a:avLst>
          </a:prstGeom>
          <a:solidFill>
            <a:srgbClr val="D8E4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48"/>
          <p:cNvSpPr/>
          <p:nvPr/>
        </p:nvSpPr>
        <p:spPr>
          <a:xfrm>
            <a:off x="6563950" y="1234025"/>
            <a:ext cx="2130300" cy="3493500"/>
          </a:xfrm>
          <a:prstGeom prst="roundRect">
            <a:avLst>
              <a:gd name="adj" fmla="val 5771"/>
            </a:avLst>
          </a:prstGeom>
          <a:solidFill>
            <a:srgbClr val="A8D0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48"/>
          <p:cNvSpPr/>
          <p:nvPr/>
        </p:nvSpPr>
        <p:spPr>
          <a:xfrm>
            <a:off x="7685048" y="1234025"/>
            <a:ext cx="1009200" cy="3493500"/>
          </a:xfrm>
          <a:prstGeom prst="roundRect">
            <a:avLst>
              <a:gd name="adj" fmla="val 5771"/>
            </a:avLst>
          </a:prstGeom>
          <a:solidFill>
            <a:srgbClr val="009C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48"/>
          <p:cNvSpPr/>
          <p:nvPr/>
        </p:nvSpPr>
        <p:spPr>
          <a:xfrm>
            <a:off x="5317138" y="999275"/>
            <a:ext cx="3377100" cy="469500"/>
          </a:xfrm>
          <a:prstGeom prst="roundRect">
            <a:avLst>
              <a:gd name="adj" fmla="val 16667"/>
            </a:avLst>
          </a:prstGeom>
          <a:solidFill>
            <a:srgbClr val="00AB51"/>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900" b="1">
                <a:solidFill>
                  <a:schemeClr val="lt1"/>
                </a:solidFill>
              </a:rPr>
              <a:t>Kết quả/Tác động</a:t>
            </a:r>
          </a:p>
        </p:txBody>
      </p:sp>
      <p:graphicFrame>
        <p:nvGraphicFramePr>
          <p:cNvPr id="484" name="Google Shape;484;p48"/>
          <p:cNvGraphicFramePr/>
          <p:nvPr/>
        </p:nvGraphicFramePr>
        <p:xfrm>
          <a:off x="2235225" y="1458995"/>
          <a:ext cx="1485325" cy="2633125"/>
        </p:xfrm>
        <a:graphic>
          <a:graphicData uri="http://schemas.openxmlformats.org/drawingml/2006/table">
            <a:tbl>
              <a:tblPr>
                <a:noFill/>
                <a:tableStyleId>{DC99E7BC-81BC-4AFE-97A5-D6B88C13CA13}</a:tableStyleId>
              </a:tblPr>
              <a:tblGrid>
                <a:gridCol w="649625">
                  <a:extLst>
                    <a:ext uri="{9D8B030D-6E8A-4147-A177-3AD203B41FA5}">
                      <a16:colId xmlns:a16="http://schemas.microsoft.com/office/drawing/2014/main" val="20000"/>
                    </a:ext>
                  </a:extLst>
                </a:gridCol>
                <a:gridCol w="835700">
                  <a:extLst>
                    <a:ext uri="{9D8B030D-6E8A-4147-A177-3AD203B41FA5}">
                      <a16:colId xmlns:a16="http://schemas.microsoft.com/office/drawing/2014/main" val="20001"/>
                    </a:ext>
                  </a:extLst>
                </a:gridCol>
              </a:tblGrid>
              <a:tr h="1256325">
                <a:tc>
                  <a:txBody>
                    <a:bodyPr/>
                    <a:lstStyle/>
                    <a:p>
                      <a:pPr marL="0" lvl="0" indent="0" algn="ctr" rtl="0">
                        <a:spcBef>
                          <a:spcPts val="0"/>
                        </a:spcBef>
                        <a:spcAft>
                          <a:spcPts val="0"/>
                        </a:spcAft>
                        <a:buNone/>
                      </a:pPr>
                      <a:r>
                        <a:rPr lang="vi-VN" sz="700">
                          <a:solidFill>
                            <a:schemeClr val="dk1"/>
                          </a:solidFill>
                        </a:rPr>
                        <a:t>Hồ dữ liệu sơ khai (kho dữ liệu)</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vi-VN" sz="700">
                          <a:solidFill>
                            <a:schemeClr val="dk1"/>
                          </a:solidFill>
                        </a:rPr>
                        <a:t>Không chia sẻ được do thiếu cơ chế truy cập vào hồ dữ liệu cho các bên ngoài chính phủ (trong đó có doanh nghiệp)</a:t>
                      </a:r>
                    </a:p>
                    <a:p>
                      <a:pPr marL="0" lvl="0" indent="0" algn="l" rtl="0">
                        <a:spcBef>
                          <a:spcPts val="0"/>
                        </a:spcBef>
                        <a:spcAft>
                          <a:spcPts val="0"/>
                        </a:spcAft>
                        <a:buNone/>
                      </a:pPr>
                      <a:endParaRPr sz="700">
                        <a:solidFill>
                          <a:schemeClr val="dk1"/>
                        </a:solidFill>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alpha val="0"/>
                        </a:srgbClr>
                      </a:solidFill>
                      <a:prstDash val="solid"/>
                      <a:round/>
                      <a:headEnd type="none" w="sm" len="sm"/>
                      <a:tailEnd type="none" w="sm" len="sm"/>
                    </a:lnB>
                  </a:tcPr>
                </a:tc>
                <a:extLst>
                  <a:ext uri="{0D108BD9-81ED-4DB2-BD59-A6C34878D82A}">
                    <a16:rowId xmlns:a16="http://schemas.microsoft.com/office/drawing/2014/main" val="10000"/>
                  </a:ext>
                </a:extLst>
              </a:tr>
              <a:tr h="567925">
                <a:tc gridSpan="2">
                  <a:txBody>
                    <a:bodyPr/>
                    <a:lstStyle/>
                    <a:p>
                      <a:pPr marL="0" lvl="0" indent="0" algn="ctr" rtl="0">
                        <a:spcBef>
                          <a:spcPts val="0"/>
                        </a:spcBef>
                        <a:spcAft>
                          <a:spcPts val="0"/>
                        </a:spcAft>
                        <a:buNone/>
                      </a:pPr>
                      <a:r>
                        <a:rPr lang="vi-VN" sz="800" b="1">
                          <a:solidFill>
                            <a:schemeClr val="dk1"/>
                          </a:solidFill>
                        </a:rPr>
                        <a:t>Khu vực tư nhân không tạo ra được giá trị dựa trên dữ liệu mở.</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alpha val="0"/>
                        </a:srgbClr>
                      </a:solidFill>
                      <a:prstDash val="solid"/>
                      <a:round/>
                      <a:headEnd type="none" w="sm" len="sm"/>
                      <a:tailEnd type="none" w="sm" len="sm"/>
                    </a:lnT>
                    <a:lnB w="9525" cap="flat" cmpd="sng">
                      <a:solidFill>
                        <a:srgbClr val="B7B7B7">
                          <a:alpha val="0"/>
                        </a:srgbClr>
                      </a:solidFill>
                      <a:prstDash val="solid"/>
                      <a:round/>
                      <a:headEnd type="none" w="sm" len="sm"/>
                      <a:tailEnd type="none" w="sm" len="sm"/>
                    </a:lnB>
                    <a:solidFill>
                      <a:srgbClr val="5DD5FF"/>
                    </a:solidFill>
                  </a:tcPr>
                </a:tc>
                <a:tc hMerge="1">
                  <a:txBody>
                    <a:bodyPr/>
                    <a:lstStyle/>
                    <a:p>
                      <a:endParaRPr lang="en-US"/>
                    </a:p>
                  </a:txBody>
                  <a:tcPr/>
                </a:tc>
                <a:extLst>
                  <a:ext uri="{0D108BD9-81ED-4DB2-BD59-A6C34878D82A}">
                    <a16:rowId xmlns:a16="http://schemas.microsoft.com/office/drawing/2014/main" val="10001"/>
                  </a:ext>
                </a:extLst>
              </a:tr>
              <a:tr h="808875">
                <a:tc gridSpan="2">
                  <a:txBody>
                    <a:bodyPr/>
                    <a:lstStyle/>
                    <a:p>
                      <a:pPr marL="0" lvl="0" indent="0" algn="ctr" rtl="0">
                        <a:spcBef>
                          <a:spcPts val="0"/>
                        </a:spcBef>
                        <a:spcAft>
                          <a:spcPts val="0"/>
                        </a:spcAft>
                        <a:buNone/>
                      </a:pPr>
                      <a:r>
                        <a:rPr lang="vi-VN" sz="700">
                          <a:solidFill>
                            <a:schemeClr val="dk1"/>
                          </a:solidFill>
                        </a:rPr>
                        <a:t>Thiếu lộ trình để có dữ liệu dưới dạng tài nguyên phục vụ khu vực tư nhân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alpha val="0"/>
                        </a:srgbClr>
                      </a:solidFill>
                      <a:prstDash val="solid"/>
                      <a:round/>
                      <a:headEnd type="none" w="sm" len="sm"/>
                      <a:tailEnd type="none" w="sm" len="sm"/>
                    </a:lnT>
                    <a:lnB w="9525" cap="flat" cmpd="sng">
                      <a:solidFill>
                        <a:srgbClr val="B7B7B7">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bl>
          </a:graphicData>
        </a:graphic>
      </p:graphicFrame>
      <p:cxnSp>
        <p:nvCxnSpPr>
          <p:cNvPr id="485" name="Google Shape;485;p48"/>
          <p:cNvCxnSpPr/>
          <p:nvPr/>
        </p:nvCxnSpPr>
        <p:spPr>
          <a:xfrm>
            <a:off x="2553400" y="2496650"/>
            <a:ext cx="0" cy="210900"/>
          </a:xfrm>
          <a:prstGeom prst="straightConnector1">
            <a:avLst/>
          </a:prstGeom>
          <a:noFill/>
          <a:ln w="9525" cap="flat" cmpd="sng">
            <a:solidFill>
              <a:schemeClr val="dk2"/>
            </a:solidFill>
            <a:prstDash val="solid"/>
            <a:round/>
            <a:headEnd type="none" w="med" len="med"/>
            <a:tailEnd type="triangle" w="med" len="med"/>
          </a:ln>
        </p:spPr>
      </p:cxnSp>
      <p:cxnSp>
        <p:nvCxnSpPr>
          <p:cNvPr id="486" name="Google Shape;486;p48"/>
          <p:cNvCxnSpPr/>
          <p:nvPr/>
        </p:nvCxnSpPr>
        <p:spPr>
          <a:xfrm>
            <a:off x="3397000" y="2496650"/>
            <a:ext cx="0" cy="210900"/>
          </a:xfrm>
          <a:prstGeom prst="straightConnector1">
            <a:avLst/>
          </a:prstGeom>
          <a:noFill/>
          <a:ln w="9525" cap="flat" cmpd="sng">
            <a:solidFill>
              <a:schemeClr val="dk2"/>
            </a:solidFill>
            <a:prstDash val="solid"/>
            <a:round/>
            <a:headEnd type="none" w="med" len="med"/>
            <a:tailEnd type="triangle" w="med" len="med"/>
          </a:ln>
        </p:spPr>
      </p:cxnSp>
      <p:graphicFrame>
        <p:nvGraphicFramePr>
          <p:cNvPr id="487" name="Google Shape;487;p48"/>
          <p:cNvGraphicFramePr/>
          <p:nvPr/>
        </p:nvGraphicFramePr>
        <p:xfrm>
          <a:off x="3772888" y="1458995"/>
          <a:ext cx="1544250" cy="3417465"/>
        </p:xfrm>
        <a:graphic>
          <a:graphicData uri="http://schemas.openxmlformats.org/drawingml/2006/table">
            <a:tbl>
              <a:tblPr>
                <a:noFill/>
                <a:tableStyleId>{DC99E7BC-81BC-4AFE-97A5-D6B88C13CA13}</a:tableStyleId>
              </a:tblPr>
              <a:tblGrid>
                <a:gridCol w="1544250">
                  <a:extLst>
                    <a:ext uri="{9D8B030D-6E8A-4147-A177-3AD203B41FA5}">
                      <a16:colId xmlns:a16="http://schemas.microsoft.com/office/drawing/2014/main" val="20000"/>
                    </a:ext>
                  </a:extLst>
                </a:gridCol>
              </a:tblGrid>
              <a:tr h="465375">
                <a:tc>
                  <a:txBody>
                    <a:bodyPr/>
                    <a:lstStyle/>
                    <a:p>
                      <a:pPr marL="0" lvl="0" indent="0" algn="l" rtl="0">
                        <a:spcBef>
                          <a:spcPts val="0"/>
                        </a:spcBef>
                        <a:spcAft>
                          <a:spcPts val="0"/>
                        </a:spcAft>
                        <a:buNone/>
                      </a:pPr>
                      <a:r>
                        <a:rPr lang="vi-VN" sz="700">
                          <a:solidFill>
                            <a:schemeClr val="dk1"/>
                          </a:solidFill>
                        </a:rPr>
                        <a:t>Xây dựng dự án POC (và hơn thế nữa trong giai đoạn ươm tạo)</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0"/>
                  </a:ext>
                </a:extLst>
              </a:tr>
              <a:tr h="493800">
                <a:tc>
                  <a:txBody>
                    <a:bodyPr/>
                    <a:lstStyle/>
                    <a:p>
                      <a:pPr marL="0" lvl="0" indent="0" algn="l" rtl="0">
                        <a:spcBef>
                          <a:spcPts val="0"/>
                        </a:spcBef>
                        <a:spcAft>
                          <a:spcPts val="0"/>
                        </a:spcAft>
                        <a:buNone/>
                      </a:pPr>
                      <a:r>
                        <a:rPr lang="vi-VN" sz="700">
                          <a:solidFill>
                            <a:schemeClr val="dk1"/>
                          </a:solidFill>
                        </a:rPr>
                        <a:t>Nghiên cứu điển hình về giải pháp dữ liệu mở</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1"/>
                  </a:ext>
                </a:extLst>
              </a:tr>
              <a:tr h="493675">
                <a:tc>
                  <a:txBody>
                    <a:bodyPr/>
                    <a:lstStyle/>
                    <a:p>
                      <a:pPr marL="0" lvl="0" indent="0" algn="l" rtl="0">
                        <a:spcBef>
                          <a:spcPts val="0"/>
                        </a:spcBef>
                        <a:spcAft>
                          <a:spcPts val="0"/>
                        </a:spcAft>
                        <a:buNone/>
                      </a:pPr>
                      <a:r>
                        <a:rPr lang="vi-VN" sz="700">
                          <a:solidFill>
                            <a:schemeClr val="dk1"/>
                          </a:solidFill>
                        </a:rPr>
                        <a:t>Chiến dịch quảng bá Thách thức (nhắm tới chính phủ, doanh nghiệp, trường đại học và cá nhân, tổ chức đổi mới sáng tạo)</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2"/>
                  </a:ext>
                </a:extLst>
              </a:tr>
              <a:tr h="662525">
                <a:tc>
                  <a:txBody>
                    <a:bodyPr/>
                    <a:lstStyle/>
                    <a:p>
                      <a:pPr marL="0" lvl="0" indent="0" algn="l" rtl="0">
                        <a:spcBef>
                          <a:spcPts val="0"/>
                        </a:spcBef>
                        <a:spcAft>
                          <a:spcPts val="0"/>
                        </a:spcAft>
                        <a:buNone/>
                      </a:pPr>
                      <a:r>
                        <a:rPr lang="vi-VN" sz="700">
                          <a:solidFill>
                            <a:schemeClr val="dk1"/>
                          </a:solidFill>
                        </a:rPr>
                        <a:t>Sự kiện thi lập trình / chương trình tập huấn / phiên đào tạo</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3"/>
                  </a:ext>
                </a:extLst>
              </a:tr>
              <a:tr h="576625">
                <a:tc>
                  <a:txBody>
                    <a:bodyPr/>
                    <a:lstStyle/>
                    <a:p>
                      <a:pPr marL="0" lvl="0" indent="0" algn="l" rtl="0">
                        <a:spcBef>
                          <a:spcPts val="0"/>
                        </a:spcBef>
                        <a:spcAft>
                          <a:spcPts val="0"/>
                        </a:spcAft>
                        <a:buNone/>
                      </a:pPr>
                      <a:r>
                        <a:rPr lang="vi-VN" sz="700">
                          <a:solidFill>
                            <a:schemeClr val="dk1"/>
                          </a:solidFill>
                        </a:rPr>
                        <a:t>Hồ dữ liệu được cải tiến và phù hợp với dịch vụ, cho phép các bên liên quan ngoài chính phủ tiếp cận dễ dàng</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4"/>
                  </a:ext>
                </a:extLst>
              </a:tr>
              <a:tr h="576625">
                <a:tc>
                  <a:txBody>
                    <a:bodyPr/>
                    <a:lstStyle/>
                    <a:p>
                      <a:pPr marL="0" lvl="0" indent="0" algn="l" rtl="0">
                        <a:spcBef>
                          <a:spcPts val="0"/>
                        </a:spcBef>
                        <a:spcAft>
                          <a:spcPts val="0"/>
                        </a:spcAft>
                        <a:buNone/>
                      </a:pPr>
                      <a:r>
                        <a:rPr lang="vi-VN" sz="700">
                          <a:solidFill>
                            <a:schemeClr val="dk1"/>
                          </a:solidFill>
                        </a:rPr>
                        <a:t>Nghiên cứu và đề xuất các chính sách thử nghiệm (sandbox) khi thực hiện chuyển đổi số</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488" name="Google Shape;488;p48"/>
          <p:cNvGraphicFramePr/>
          <p:nvPr/>
        </p:nvGraphicFramePr>
        <p:xfrm>
          <a:off x="5432050" y="1596520"/>
          <a:ext cx="1087275" cy="2868775"/>
        </p:xfrm>
        <a:graphic>
          <a:graphicData uri="http://schemas.openxmlformats.org/drawingml/2006/table">
            <a:tbl>
              <a:tblPr>
                <a:noFill/>
                <a:tableStyleId>{DC99E7BC-81BC-4AFE-97A5-D6B88C13CA13}</a:tableStyleId>
              </a:tblPr>
              <a:tblGrid>
                <a:gridCol w="1087275">
                  <a:extLst>
                    <a:ext uri="{9D8B030D-6E8A-4147-A177-3AD203B41FA5}">
                      <a16:colId xmlns:a16="http://schemas.microsoft.com/office/drawing/2014/main" val="20000"/>
                    </a:ext>
                  </a:extLst>
                </a:gridCol>
              </a:tblGrid>
              <a:tr h="163450">
                <a:tc>
                  <a:txBody>
                    <a:bodyPr/>
                    <a:lstStyle/>
                    <a:p>
                      <a:pPr marL="0" lvl="0" indent="0" algn="l" rtl="0">
                        <a:spcBef>
                          <a:spcPts val="0"/>
                        </a:spcBef>
                        <a:spcAft>
                          <a:spcPts val="0"/>
                        </a:spcAft>
                        <a:buNone/>
                      </a:pPr>
                      <a:r>
                        <a:rPr lang="vi-VN" sz="700" b="1">
                          <a:solidFill>
                            <a:srgbClr val="002244"/>
                          </a:solidFill>
                        </a:rPr>
                        <a:t>Kết quả</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1243425">
                <a:tc>
                  <a:txBody>
                    <a:bodyPr/>
                    <a:lstStyle/>
                    <a:p>
                      <a:pPr marL="0" lvl="0" indent="0" algn="l" rtl="0">
                        <a:spcBef>
                          <a:spcPts val="0"/>
                        </a:spcBef>
                        <a:spcAft>
                          <a:spcPts val="0"/>
                        </a:spcAft>
                        <a:buNone/>
                      </a:pPr>
                      <a:r>
                        <a:rPr lang="vi-VN" sz="700">
                          <a:solidFill>
                            <a:schemeClr val="dk1"/>
                          </a:solidFill>
                        </a:rPr>
                        <a:t>Các dịch vụ số mới: chăm sóc sức khỏe, giáo dục, giao thông vận tải, tài chính-ngân hàng, du lịch, nông nghiệp, logistics, môi trường, năng lượng và đào tạo nguồn nhân lực</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1"/>
                  </a:ext>
                </a:extLst>
              </a:tr>
              <a:tr h="172375">
                <a:tc>
                  <a:txBody>
                    <a:bodyPr/>
                    <a:lstStyle/>
                    <a:p>
                      <a:pPr marL="0" lvl="0" indent="0" algn="l" rtl="0">
                        <a:spcBef>
                          <a:spcPts val="0"/>
                        </a:spcBef>
                        <a:spcAft>
                          <a:spcPts val="0"/>
                        </a:spcAft>
                        <a:buNone/>
                      </a:pPr>
                      <a:r>
                        <a:rPr lang="vi-VN" sz="700">
                          <a:solidFill>
                            <a:schemeClr val="dk1"/>
                          </a:solidFill>
                        </a:rPr>
                        <a:t>Kiến thức/kỹ năng</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2"/>
                  </a:ext>
                </a:extLst>
              </a:tr>
              <a:tr h="517125">
                <a:tc>
                  <a:txBody>
                    <a:bodyPr/>
                    <a:lstStyle/>
                    <a:p>
                      <a:pPr marL="0" lvl="0" indent="0" algn="l" rtl="0">
                        <a:spcBef>
                          <a:spcPts val="0"/>
                        </a:spcBef>
                        <a:spcAft>
                          <a:spcPts val="0"/>
                        </a:spcAft>
                        <a:buNone/>
                      </a:pPr>
                      <a:r>
                        <a:rPr lang="vi-VN" sz="700">
                          <a:solidFill>
                            <a:schemeClr val="dk1"/>
                          </a:solidFill>
                        </a:rPr>
                        <a:t>Gia tăng các giao dịch chia sẻ dữ liệu với khu vực tư nhân, các trường đại học</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3"/>
                  </a:ext>
                </a:extLst>
              </a:tr>
              <a:tr h="772400">
                <a:tc>
                  <a:txBody>
                    <a:bodyPr/>
                    <a:lstStyle/>
                    <a:p>
                      <a:pPr marL="0" lvl="0" indent="0" algn="l" rtl="0">
                        <a:spcBef>
                          <a:spcPts val="0"/>
                        </a:spcBef>
                        <a:spcAft>
                          <a:spcPts val="0"/>
                        </a:spcAft>
                        <a:buNone/>
                      </a:pPr>
                      <a:r>
                        <a:rPr lang="vi-VN" sz="700">
                          <a:solidFill>
                            <a:schemeClr val="dk1"/>
                          </a:solidFill>
                        </a:rPr>
                        <a:t>Tăng cường hợp tác giữa các tổ chức, cá nhân trong hệ sinh thái đổi mới sáng tạo</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489" name="Google Shape;489;p48"/>
          <p:cNvGraphicFramePr/>
          <p:nvPr/>
        </p:nvGraphicFramePr>
        <p:xfrm>
          <a:off x="6597763" y="1596525"/>
          <a:ext cx="1087275" cy="3039450"/>
        </p:xfrm>
        <a:graphic>
          <a:graphicData uri="http://schemas.openxmlformats.org/drawingml/2006/table">
            <a:tbl>
              <a:tblPr>
                <a:noFill/>
                <a:tableStyleId>{DC99E7BC-81BC-4AFE-97A5-D6B88C13CA13}</a:tableStyleId>
              </a:tblPr>
              <a:tblGrid>
                <a:gridCol w="1087275">
                  <a:extLst>
                    <a:ext uri="{9D8B030D-6E8A-4147-A177-3AD203B41FA5}">
                      <a16:colId xmlns:a16="http://schemas.microsoft.com/office/drawing/2014/main" val="20000"/>
                    </a:ext>
                  </a:extLst>
                </a:gridCol>
              </a:tblGrid>
              <a:tr h="163450">
                <a:tc>
                  <a:txBody>
                    <a:bodyPr/>
                    <a:lstStyle/>
                    <a:p>
                      <a:pPr marL="0" lvl="0" indent="0" algn="l" rtl="0">
                        <a:spcBef>
                          <a:spcPts val="0"/>
                        </a:spcBef>
                        <a:spcAft>
                          <a:spcPts val="0"/>
                        </a:spcAft>
                        <a:buNone/>
                      </a:pPr>
                      <a:r>
                        <a:rPr lang="vi-VN" sz="700" b="1">
                          <a:solidFill>
                            <a:schemeClr val="dk1"/>
                          </a:solidFill>
                        </a:rPr>
                        <a:t>Tác động trung gian</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719000">
                <a:tc>
                  <a:txBody>
                    <a:bodyPr/>
                    <a:lstStyle/>
                    <a:p>
                      <a:pPr marL="0" lvl="0" indent="0" algn="l" rtl="0">
                        <a:spcBef>
                          <a:spcPts val="0"/>
                        </a:spcBef>
                        <a:spcAft>
                          <a:spcPts val="0"/>
                        </a:spcAft>
                        <a:buNone/>
                      </a:pPr>
                      <a:r>
                        <a:rPr lang="vi-VN" sz="700">
                          <a:solidFill>
                            <a:schemeClr val="dk1"/>
                          </a:solidFill>
                        </a:rPr>
                        <a:t>Hoạt động đổi mới sáng tạo được cải thiện, cơ hội kinh doanh mới, tăng trưởng kinh doanh</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1"/>
                  </a:ext>
                </a:extLst>
              </a:tr>
              <a:tr h="359500">
                <a:tc>
                  <a:txBody>
                    <a:bodyPr/>
                    <a:lstStyle/>
                    <a:p>
                      <a:pPr marL="0" lvl="0" indent="0" algn="l" rtl="0">
                        <a:spcBef>
                          <a:spcPts val="0"/>
                        </a:spcBef>
                        <a:spcAft>
                          <a:spcPts val="0"/>
                        </a:spcAft>
                        <a:buNone/>
                      </a:pPr>
                      <a:r>
                        <a:rPr lang="vi-VN" sz="700">
                          <a:solidFill>
                            <a:schemeClr val="dk1"/>
                          </a:solidFill>
                        </a:rPr>
                        <a:t>Nâng cao nhận thức và kỹ năng số</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2"/>
                  </a:ext>
                </a:extLst>
              </a:tr>
              <a:tr h="539250">
                <a:tc>
                  <a:txBody>
                    <a:bodyPr/>
                    <a:lstStyle/>
                    <a:p>
                      <a:pPr marL="0" lvl="0" indent="0" algn="l" rtl="0">
                        <a:spcBef>
                          <a:spcPts val="0"/>
                        </a:spcBef>
                        <a:spcAft>
                          <a:spcPts val="0"/>
                        </a:spcAft>
                        <a:buNone/>
                      </a:pPr>
                      <a:r>
                        <a:rPr lang="vi-VN" sz="700">
                          <a:solidFill>
                            <a:schemeClr val="dk1"/>
                          </a:solidFill>
                        </a:rPr>
                        <a:t>Cải thiện nền kinh tế số, dữ liệu và các ứng dụng</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3"/>
                  </a:ext>
                </a:extLst>
              </a:tr>
              <a:tr h="539250">
                <a:tc>
                  <a:txBody>
                    <a:bodyPr/>
                    <a:lstStyle/>
                    <a:p>
                      <a:pPr marL="0" lvl="0" indent="0" algn="l" rtl="0">
                        <a:spcBef>
                          <a:spcPts val="0"/>
                        </a:spcBef>
                        <a:spcAft>
                          <a:spcPts val="0"/>
                        </a:spcAft>
                        <a:buNone/>
                      </a:pPr>
                      <a:r>
                        <a:rPr lang="vi-VN" sz="700">
                          <a:solidFill>
                            <a:schemeClr val="dk1"/>
                          </a:solidFill>
                        </a:rPr>
                        <a:t>Phát triển kinh tế số trong các lĩnh vực ưu tiên</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B7B7B7"/>
                      </a:solidFill>
                      <a:prstDash val="dot"/>
                      <a:round/>
                      <a:headEnd type="none" w="sm" len="sm"/>
                      <a:tailEnd type="none" w="sm" len="sm"/>
                    </a:lnB>
                  </a:tcPr>
                </a:tc>
                <a:extLst>
                  <a:ext uri="{0D108BD9-81ED-4DB2-BD59-A6C34878D82A}">
                    <a16:rowId xmlns:a16="http://schemas.microsoft.com/office/drawing/2014/main" val="10004"/>
                  </a:ext>
                </a:extLst>
              </a:tr>
              <a:tr h="719000">
                <a:tc>
                  <a:txBody>
                    <a:bodyPr/>
                    <a:lstStyle/>
                    <a:p>
                      <a:pPr marL="0" lvl="0" indent="0" algn="l" rtl="0">
                        <a:spcBef>
                          <a:spcPts val="0"/>
                        </a:spcBef>
                        <a:spcAft>
                          <a:spcPts val="0"/>
                        </a:spcAft>
                        <a:buNone/>
                      </a:pPr>
                      <a:r>
                        <a:rPr lang="vi-VN" sz="700">
                          <a:solidFill>
                            <a:schemeClr val="dk1"/>
                          </a:solidFill>
                        </a:rPr>
                        <a:t>Nâng cao hiệu lực, hiệu quả quản lý nhà nước về phát triển nền kinh tế số</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dot"/>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490" name="Google Shape;490;p48"/>
          <p:cNvGraphicFramePr/>
          <p:nvPr/>
        </p:nvGraphicFramePr>
        <p:xfrm>
          <a:off x="7712825" y="1468770"/>
          <a:ext cx="936350" cy="3208740"/>
        </p:xfrm>
        <a:graphic>
          <a:graphicData uri="http://schemas.openxmlformats.org/drawingml/2006/table">
            <a:tbl>
              <a:tblPr>
                <a:noFill/>
                <a:tableStyleId>{DC99E7BC-81BC-4AFE-97A5-D6B88C13CA13}</a:tableStyleId>
              </a:tblPr>
              <a:tblGrid>
                <a:gridCol w="936350">
                  <a:extLst>
                    <a:ext uri="{9D8B030D-6E8A-4147-A177-3AD203B41FA5}">
                      <a16:colId xmlns:a16="http://schemas.microsoft.com/office/drawing/2014/main" val="20000"/>
                    </a:ext>
                  </a:extLst>
                </a:gridCol>
              </a:tblGrid>
              <a:tr h="291200">
                <a:tc>
                  <a:txBody>
                    <a:bodyPr/>
                    <a:lstStyle/>
                    <a:p>
                      <a:pPr marL="0" marR="0" lvl="0" indent="0" algn="ctr" rtl="0">
                        <a:spcBef>
                          <a:spcPts val="0"/>
                        </a:spcBef>
                        <a:spcAft>
                          <a:spcPts val="0"/>
                        </a:spcAft>
                        <a:buNone/>
                      </a:pPr>
                      <a:r>
                        <a:rPr lang="vi-VN" sz="700">
                          <a:solidFill>
                            <a:schemeClr val="lt1"/>
                          </a:solidFill>
                        </a:rPr>
                        <a:t>Các mục tiêu Chuyển đổi số của Tp.HCM</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2888700">
                <a:tc>
                  <a:txBody>
                    <a:bodyPr/>
                    <a:lstStyle/>
                    <a:p>
                      <a:pPr marL="0" lvl="0" indent="0" algn="l" rtl="0">
                        <a:spcBef>
                          <a:spcPts val="0"/>
                        </a:spcBef>
                        <a:spcAft>
                          <a:spcPts val="0"/>
                        </a:spcAft>
                        <a:buNone/>
                      </a:pPr>
                      <a:r>
                        <a:rPr lang="vi-VN" sz="900" b="1">
                          <a:solidFill>
                            <a:schemeClr val="lt1"/>
                          </a:solidFill>
                        </a:rPr>
                        <a:t>Đóng góp của nền kinh tế số vào GRDP: 25% vào năm 2025, và 40% vào năm 2030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B7B7B7">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91" name="Google Shape;491;p4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34</a:t>
            </a:fld>
            <a:endParaRPr lang="en" sz="12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495"/>
        <p:cNvGrpSpPr/>
        <p:nvPr/>
      </p:nvGrpSpPr>
      <p:grpSpPr>
        <a:xfrm>
          <a:off x="0" y="0"/>
          <a:ext cx="0" cy="0"/>
          <a:chOff x="0" y="0"/>
          <a:chExt cx="0" cy="0"/>
        </a:xfrm>
      </p:grpSpPr>
      <p:sp>
        <p:nvSpPr>
          <p:cNvPr id="496" name="Google Shape;496;p49"/>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SzPts val="1100"/>
              <a:buNone/>
            </a:pPr>
            <a:r>
              <a:rPr lang="vi-VN" sz="3600" b="1">
                <a:solidFill>
                  <a:schemeClr val="lt1"/>
                </a:solidFill>
              </a:rPr>
              <a:t>Rủi ro và chiến lược giảm thiểu, các tác động lên thiết kế chương trình</a:t>
            </a:r>
          </a:p>
        </p:txBody>
      </p:sp>
      <p:cxnSp>
        <p:nvCxnSpPr>
          <p:cNvPr id="497" name="Google Shape;497;p49"/>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498" name="Google Shape;498;p49"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502"/>
        <p:cNvGrpSpPr/>
        <p:nvPr/>
      </p:nvGrpSpPr>
      <p:grpSpPr>
        <a:xfrm>
          <a:off x="0" y="0"/>
          <a:ext cx="0" cy="0"/>
          <a:chOff x="0" y="0"/>
          <a:chExt cx="0" cy="0"/>
        </a:xfrm>
      </p:grpSpPr>
      <p:sp>
        <p:nvSpPr>
          <p:cNvPr id="503" name="Google Shape;503;p50"/>
          <p:cNvSpPr txBox="1"/>
          <p:nvPr/>
        </p:nvSpPr>
        <p:spPr>
          <a:xfrm>
            <a:off x="552294" y="2975756"/>
            <a:ext cx="6486179"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SzPts val="1100"/>
              <a:buNone/>
            </a:pPr>
            <a:r>
              <a:rPr lang="vi-VN" sz="3600" b="1">
                <a:solidFill>
                  <a:schemeClr val="lt1"/>
                </a:solidFill>
              </a:rPr>
              <a:t>Rủi ro về quy định, pháp lý và dữ liệu</a:t>
            </a:r>
          </a:p>
        </p:txBody>
      </p:sp>
      <p:cxnSp>
        <p:nvCxnSpPr>
          <p:cNvPr id="504" name="Google Shape;504;p50"/>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505" name="Google Shape;505;p50"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graphicFrame>
        <p:nvGraphicFramePr>
          <p:cNvPr id="510" name="Google Shape;510;p51"/>
          <p:cNvGraphicFramePr/>
          <p:nvPr/>
        </p:nvGraphicFramePr>
        <p:xfrm>
          <a:off x="385975" y="1033690"/>
          <a:ext cx="8361900" cy="3553870"/>
        </p:xfrm>
        <a:graphic>
          <a:graphicData uri="http://schemas.openxmlformats.org/drawingml/2006/table">
            <a:tbl>
              <a:tblPr>
                <a:noFill/>
                <a:tableStyleId>{DC99E7BC-81BC-4AFE-97A5-D6B88C13CA13}</a:tableStyleId>
              </a:tblPr>
              <a:tblGrid>
                <a:gridCol w="1152775">
                  <a:extLst>
                    <a:ext uri="{9D8B030D-6E8A-4147-A177-3AD203B41FA5}">
                      <a16:colId xmlns:a16="http://schemas.microsoft.com/office/drawing/2014/main" val="20000"/>
                    </a:ext>
                  </a:extLst>
                </a:gridCol>
                <a:gridCol w="3247350">
                  <a:extLst>
                    <a:ext uri="{9D8B030D-6E8A-4147-A177-3AD203B41FA5}">
                      <a16:colId xmlns:a16="http://schemas.microsoft.com/office/drawing/2014/main" val="20001"/>
                    </a:ext>
                  </a:extLst>
                </a:gridCol>
                <a:gridCol w="3961775">
                  <a:extLst>
                    <a:ext uri="{9D8B030D-6E8A-4147-A177-3AD203B41FA5}">
                      <a16:colId xmlns:a16="http://schemas.microsoft.com/office/drawing/2014/main" val="20002"/>
                    </a:ext>
                  </a:extLst>
                </a:gridCol>
              </a:tblGrid>
              <a:tr h="159425">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Biện pháp giảm thiểu</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645750">
                <a:tc>
                  <a:txBody>
                    <a:bodyPr/>
                    <a:lstStyle/>
                    <a:p>
                      <a:pPr marL="0" marR="0" lvl="0" indent="0" algn="l" rtl="0">
                        <a:lnSpc>
                          <a:spcPct val="115000"/>
                        </a:lnSpc>
                        <a:spcBef>
                          <a:spcPts val="0"/>
                        </a:spcBef>
                        <a:spcAft>
                          <a:spcPts val="0"/>
                        </a:spcAft>
                        <a:buNone/>
                      </a:pPr>
                      <a:r>
                        <a:rPr lang="vi-VN" sz="1000" b="1">
                          <a:solidFill>
                            <a:srgbClr val="009FDA"/>
                          </a:solidFill>
                        </a:rPr>
                        <a:t>Bảo vệ dữ liệu cá nhân, bảo mật và sở hữu trí tuệ (IP)</a:t>
                      </a:r>
                    </a:p>
                  </a:txBody>
                  <a:tcPr marL="28575" marR="28575" marT="19050" marB="19050"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Do tính phức tạp của việc chia sẻ dữ liệu mở và sự mới mẻ của mô hình này trong bối cảnh của Tp. HCM, biện pháp được áp dụng phải bảo đảm việc chia sẻ dữ liệu tuân thủ luật địa phương và quốc gia, đồng thời phòng tránh rủi ro về bảo mật lẫn bảo vệ dữ liệu cá nhân. </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a:t>Chương trình sẽ tham vấn pháp lý tại các giai đoạn, ở các chuyên ngành: bảo vệ dữ liệu cá nhân, an ninh mạng và quản lý dữ liệu; chuyển giao công nghệ, quan hệ đối tác công tư (PPP) và sở hữu trí tuệ (IP).</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741750">
                <a:tc>
                  <a:txBody>
                    <a:bodyPr/>
                    <a:lstStyle/>
                    <a:p>
                      <a:pPr marL="0" marR="0" lvl="0" indent="0" algn="l" rtl="0">
                        <a:lnSpc>
                          <a:spcPct val="115000"/>
                        </a:lnSpc>
                        <a:spcBef>
                          <a:spcPts val="0"/>
                        </a:spcBef>
                        <a:spcAft>
                          <a:spcPts val="0"/>
                        </a:spcAft>
                        <a:buNone/>
                      </a:pPr>
                      <a:r>
                        <a:rPr lang="vi-VN" sz="1000" b="1">
                          <a:solidFill>
                            <a:srgbClr val="009FDA"/>
                          </a:solidFill>
                        </a:rPr>
                        <a:t>Đàm phán về tiêu chí đủ điều kiện</a:t>
                      </a:r>
                    </a:p>
                  </a:txBody>
                  <a:tcPr marL="28575" marR="28575" marT="19050" marB="19050"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Tất cả các bên liên quan cần thống nhất về tiêu chí đủ điều kiện cho loại hình công ty có thể tham gia chương trình Thử thách và hồ sơ hợp lệ gồm những gì. Với số lượng các bên liên quan hiện nay, vấn đề này có thể làm ảnh hưởng đến việc khởi động chương trình nếu các bên không thống nhất.</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a:t>Thống nhất các bên liên quan và tham vấn đối tác với phương pháp dựa trên bằng chứng về giải pháp dữ liệu mở từ các thành phố đồng cấp. Các giải pháp này sẽ chiếu ngược lại  mục tiêu số hóa rộng lớn hơn của Tp. HCM để chốt yêu cầu về tính đủ điều kiện, vừa đủ cụ thể với nhu cầu của Tp. HCM, vừa đủ linh hoạt để mời gọi sự tham gia của đông đảo nhà cung cấp giải pháp. </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cxnSp>
        <p:nvCxnSpPr>
          <p:cNvPr id="511" name="Google Shape;511;p51"/>
          <p:cNvCxnSpPr/>
          <p:nvPr/>
        </p:nvCxnSpPr>
        <p:spPr>
          <a:xfrm>
            <a:off x="385953" y="879625"/>
            <a:ext cx="8361900" cy="7500"/>
          </a:xfrm>
          <a:prstGeom prst="straightConnector1">
            <a:avLst/>
          </a:prstGeom>
          <a:noFill/>
          <a:ln w="19050" cap="flat" cmpd="sng">
            <a:solidFill>
              <a:srgbClr val="009FDA"/>
            </a:solidFill>
            <a:prstDash val="solid"/>
            <a:miter lim="800000"/>
            <a:headEnd type="none" w="sm" len="sm"/>
            <a:tailEnd type="none" w="sm" len="sm"/>
          </a:ln>
        </p:spPr>
      </p:cxnSp>
      <p:sp>
        <p:nvSpPr>
          <p:cNvPr id="512" name="Google Shape;512;p5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37</a:t>
            </a:fld>
            <a:endParaRPr lang="en" sz="1200"/>
          </a:p>
        </p:txBody>
      </p:sp>
      <p:sp>
        <p:nvSpPr>
          <p:cNvPr id="513" name="Google Shape;513;p51"/>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RỦI RO VỀ QUY ĐỊNH, PHÁP LÝ VÀ DỮ LIỆU</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graphicFrame>
        <p:nvGraphicFramePr>
          <p:cNvPr id="518" name="Google Shape;518;p52"/>
          <p:cNvGraphicFramePr/>
          <p:nvPr>
            <p:extLst>
              <p:ext uri="{D42A27DB-BD31-4B8C-83A1-F6EECF244321}">
                <p14:modId xmlns:p14="http://schemas.microsoft.com/office/powerpoint/2010/main" val="1748590924"/>
              </p:ext>
            </p:extLst>
          </p:nvPr>
        </p:nvGraphicFramePr>
        <p:xfrm>
          <a:off x="385975" y="1033690"/>
          <a:ext cx="8361900" cy="3680014"/>
        </p:xfrm>
        <a:graphic>
          <a:graphicData uri="http://schemas.openxmlformats.org/drawingml/2006/table">
            <a:tbl>
              <a:tblPr>
                <a:noFill/>
                <a:tableStyleId>{DC99E7BC-81BC-4AFE-97A5-D6B88C13CA13}</a:tableStyleId>
              </a:tblPr>
              <a:tblGrid>
                <a:gridCol w="1152775">
                  <a:extLst>
                    <a:ext uri="{9D8B030D-6E8A-4147-A177-3AD203B41FA5}">
                      <a16:colId xmlns:a16="http://schemas.microsoft.com/office/drawing/2014/main" val="20000"/>
                    </a:ext>
                  </a:extLst>
                </a:gridCol>
                <a:gridCol w="3247350">
                  <a:extLst>
                    <a:ext uri="{9D8B030D-6E8A-4147-A177-3AD203B41FA5}">
                      <a16:colId xmlns:a16="http://schemas.microsoft.com/office/drawing/2014/main" val="20001"/>
                    </a:ext>
                  </a:extLst>
                </a:gridCol>
                <a:gridCol w="3961775">
                  <a:extLst>
                    <a:ext uri="{9D8B030D-6E8A-4147-A177-3AD203B41FA5}">
                      <a16:colId xmlns:a16="http://schemas.microsoft.com/office/drawing/2014/main" val="20002"/>
                    </a:ext>
                  </a:extLst>
                </a:gridCol>
              </a:tblGrid>
              <a:tr h="159425">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Giảm thiểu</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645750">
                <a:tc>
                  <a:txBody>
                    <a:bodyPr/>
                    <a:lstStyle/>
                    <a:p>
                      <a:pPr marL="0" marR="0" lvl="0" indent="0" algn="l" rtl="0">
                        <a:lnSpc>
                          <a:spcPct val="115000"/>
                        </a:lnSpc>
                        <a:spcBef>
                          <a:spcPts val="0"/>
                        </a:spcBef>
                        <a:spcAft>
                          <a:spcPts val="0"/>
                        </a:spcAft>
                        <a:buNone/>
                      </a:pPr>
                      <a:r>
                        <a:rPr lang="vi-VN" sz="1000" b="1">
                          <a:solidFill>
                            <a:srgbClr val="009FDA"/>
                          </a:solidFill>
                        </a:rPr>
                        <a:t>Phương pháp sandbox</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Do dữ liệu trong Cổng dữ liệu mở bị giới hạn, Sở TT&amp;TT cần cung cấp cho ứng viên vòng chung kết của chương trình ODSC quyền truy cập vào dữ liệu hiện đang bị hạn chế Một số dữ liệu trong số này có thể không “sạch”, thuộc dạng máy có thể đọc được, và có bộ dữ liệu có thể gây lo ngại về quyền riêng tư hoặc bảo mật.</a:t>
                      </a:r>
                    </a:p>
                  </a:txBody>
                  <a:tcPr marL="182875" marR="182875" marT="182875" marB="182875"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Clr>
                          <a:schemeClr val="dk1"/>
                        </a:buClr>
                        <a:buSzPts val="1100"/>
                        <a:buFont typeface="Arial"/>
                        <a:buNone/>
                      </a:pPr>
                      <a:r>
                        <a:rPr lang="vi-VN" sz="900">
                          <a:solidFill>
                            <a:schemeClr val="dk1"/>
                          </a:solidFill>
                        </a:rPr>
                        <a:t>ODSC sẽ chỉ cấp quyền truy cập dữ liệu ở môi trường sandbox</a:t>
                      </a:r>
                    </a:p>
                    <a:p>
                      <a:pPr marL="0" lvl="0" indent="0" algn="l" rtl="0">
                        <a:lnSpc>
                          <a:spcPct val="115000"/>
                        </a:lnSpc>
                        <a:spcBef>
                          <a:spcPts val="0"/>
                        </a:spcBef>
                        <a:spcAft>
                          <a:spcPts val="0"/>
                        </a:spcAft>
                        <a:buNone/>
                      </a:pPr>
                      <a:endParaRPr sz="900"/>
                    </a:p>
                    <a:p>
                      <a:pPr marL="0" lvl="0" indent="0" algn="l" rtl="0">
                        <a:lnSpc>
                          <a:spcPct val="115000"/>
                        </a:lnSpc>
                        <a:spcBef>
                          <a:spcPts val="0"/>
                        </a:spcBef>
                        <a:spcAft>
                          <a:spcPts val="0"/>
                        </a:spcAft>
                        <a:buNone/>
                      </a:pPr>
                      <a:r>
                        <a:rPr lang="vi-VN" sz="900"/>
                        <a:t>ODSC sẽ được thiết kế như một quy trình dạng phễu, khuyến khích ứng viên được lựa chọn hướng đến thử nghiệm sandbox. Chương trình sẽ làm việc cùng các ứng viên vòng chung kết để phát triển và tinh chỉnh đề xuất về thử nghiệm sandbox. Sở TT&amp;TT có toàn quyền chấp nhận hoặc từ chối đề xuất sandbox.</a:t>
                      </a:r>
                    </a:p>
                    <a:p>
                      <a:pPr marL="0" lvl="0" indent="0" algn="l" rtl="0">
                        <a:lnSpc>
                          <a:spcPct val="115000"/>
                        </a:lnSpc>
                        <a:spcBef>
                          <a:spcPts val="0"/>
                        </a:spcBef>
                        <a:spcAft>
                          <a:spcPts val="0"/>
                        </a:spcAft>
                        <a:buNone/>
                      </a:pPr>
                      <a:endParaRPr sz="900"/>
                    </a:p>
                    <a:p>
                      <a:pPr marL="0" lvl="0" indent="0" algn="l" rtl="0">
                        <a:lnSpc>
                          <a:spcPct val="115000"/>
                        </a:lnSpc>
                        <a:spcBef>
                          <a:spcPts val="0"/>
                        </a:spcBef>
                        <a:spcAft>
                          <a:spcPts val="0"/>
                        </a:spcAft>
                        <a:buNone/>
                      </a:pPr>
                      <a:endParaRPr sz="900"/>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741750">
                <a:tc>
                  <a:txBody>
                    <a:bodyPr/>
                    <a:lstStyle/>
                    <a:p>
                      <a:pPr marL="0" marR="0" lvl="0" indent="0" algn="l" rtl="0">
                        <a:lnSpc>
                          <a:spcPct val="115000"/>
                        </a:lnSpc>
                        <a:spcBef>
                          <a:spcPts val="0"/>
                        </a:spcBef>
                        <a:spcAft>
                          <a:spcPts val="0"/>
                        </a:spcAft>
                        <a:buNone/>
                      </a:pPr>
                      <a:r>
                        <a:rPr lang="vi-VN" sz="1000" b="1">
                          <a:solidFill>
                            <a:srgbClr val="009FDA"/>
                          </a:solidFill>
                        </a:rPr>
                        <a:t>Tương tác và quan hệ với Doanh nghiệp nhà nước (UDC, SAWACO, ...)</a:t>
                      </a:r>
                    </a:p>
                    <a:p>
                      <a:pPr marL="0" marR="0" lvl="0" indent="0" algn="l" rtl="0">
                        <a:lnSpc>
                          <a:spcPct val="115000"/>
                        </a:lnSpc>
                        <a:spcBef>
                          <a:spcPts val="0"/>
                        </a:spcBef>
                        <a:spcAft>
                          <a:spcPts val="0"/>
                        </a:spcAft>
                        <a:buNone/>
                      </a:pPr>
                      <a:endParaRPr sz="1000" b="1">
                        <a:solidFill>
                          <a:srgbClr val="009FDA"/>
                        </a:solidFill>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Doanh nghiệp nhà nước (DNNN) như SAWACO, UDC, v.v., sở hữu và kiểm soát. Do một vài DNNN kinh doanh cạnh tranh ngoài Tp. HCM, nên khả năng cạnh tranh/hiệu suất của họ sẽ bị hạn chế nếu không sở hữu dữ liệu của riêng mình (lợi thế cạnh tranh) hoặc nếu dữ liệu của họ được công khai.</a:t>
                      </a:r>
                    </a:p>
                  </a:txBody>
                  <a:tcPr marL="182875" marR="182875" marT="182875" marB="182875"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dirty="0"/>
                        <a:t>Triển khai và tuân theo một khung quản lý dữ liệu tổng thể của chính phủ, trong đó qui định rõ ràng về việc sở hữu và chia sẻ dữ liệu giữa chính phủ và DNNN. Quan tâm đúng mức nhằm tạo điều kiện cho thị trường bình đẳng, đồng thời không quên bảo vệ sản phẩm và tài sản trí tuệ của DNNN.</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cxnSp>
        <p:nvCxnSpPr>
          <p:cNvPr id="519" name="Google Shape;519;p52"/>
          <p:cNvCxnSpPr/>
          <p:nvPr/>
        </p:nvCxnSpPr>
        <p:spPr>
          <a:xfrm>
            <a:off x="385953" y="879625"/>
            <a:ext cx="8361900" cy="7500"/>
          </a:xfrm>
          <a:prstGeom prst="straightConnector1">
            <a:avLst/>
          </a:prstGeom>
          <a:noFill/>
          <a:ln w="19050" cap="flat" cmpd="sng">
            <a:solidFill>
              <a:srgbClr val="009FDA"/>
            </a:solidFill>
            <a:prstDash val="solid"/>
            <a:miter lim="800000"/>
            <a:headEnd type="none" w="sm" len="sm"/>
            <a:tailEnd type="none" w="sm" len="sm"/>
          </a:ln>
        </p:spPr>
      </p:cxnSp>
      <p:sp>
        <p:nvSpPr>
          <p:cNvPr id="520" name="Google Shape;520;p5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38</a:t>
            </a:fld>
            <a:endParaRPr lang="en" sz="1200"/>
          </a:p>
        </p:txBody>
      </p:sp>
      <p:sp>
        <p:nvSpPr>
          <p:cNvPr id="521" name="Google Shape;521;p52"/>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RỦI RO VỀ QUY ĐỊNH, PHÁP LÝ VÀ DỮ LIỆU</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525"/>
        <p:cNvGrpSpPr/>
        <p:nvPr/>
      </p:nvGrpSpPr>
      <p:grpSpPr>
        <a:xfrm>
          <a:off x="0" y="0"/>
          <a:ext cx="0" cy="0"/>
          <a:chOff x="0" y="0"/>
          <a:chExt cx="0" cy="0"/>
        </a:xfrm>
      </p:grpSpPr>
      <p:sp>
        <p:nvSpPr>
          <p:cNvPr id="526" name="Google Shape;526;p53"/>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SzPts val="1100"/>
              <a:buNone/>
            </a:pPr>
            <a:r>
              <a:rPr lang="vi-VN" sz="3600" b="1" dirty="0">
                <a:solidFill>
                  <a:schemeClr val="lt1"/>
                </a:solidFill>
              </a:rPr>
              <a:t>Rủi ro trong marketing</a:t>
            </a:r>
          </a:p>
        </p:txBody>
      </p:sp>
      <p:cxnSp>
        <p:nvCxnSpPr>
          <p:cNvPr id="527" name="Google Shape;527;p53"/>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528" name="Google Shape;528;p53"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4</a:t>
            </a:fld>
            <a:endParaRPr lang="en"/>
          </a:p>
        </p:txBody>
      </p:sp>
      <p:sp>
        <p:nvSpPr>
          <p:cNvPr id="90" name="Google Shape;90;p18"/>
          <p:cNvSpPr/>
          <p:nvPr/>
        </p:nvSpPr>
        <p:spPr>
          <a:xfrm>
            <a:off x="456675" y="1016400"/>
            <a:ext cx="3935100" cy="1939200"/>
          </a:xfrm>
          <a:prstGeom prst="roundRect">
            <a:avLst>
              <a:gd name="adj" fmla="val 6510"/>
            </a:avLst>
          </a:prstGeom>
          <a:solidFill>
            <a:srgbClr val="F2F2F2"/>
          </a:solidFill>
          <a:ln>
            <a:noFill/>
          </a:ln>
        </p:spPr>
        <p:txBody>
          <a:bodyPr spcFirstLastPara="1" wrap="square" lIns="68575" tIns="34275" rIns="68575" bIns="34275" anchor="ctr" anchorCtr="0">
            <a:noAutofit/>
          </a:bodyPr>
          <a:lstStyle/>
          <a:p>
            <a:pPr marL="266700" marR="0" lvl="1" indent="0" algn="l" rtl="0">
              <a:lnSpc>
                <a:spcPct val="90000"/>
              </a:lnSpc>
              <a:spcBef>
                <a:spcPts val="400"/>
              </a:spcBef>
              <a:spcAft>
                <a:spcPts val="0"/>
              </a:spcAft>
              <a:buNone/>
            </a:pPr>
            <a:r>
              <a:rPr lang="vi-VN" sz="1100" b="1" i="0" u="none" strike="noStrike" cap="none">
                <a:solidFill>
                  <a:srgbClr val="002060"/>
                </a:solidFill>
              </a:rPr>
              <a:t>Nội dung</a:t>
            </a:r>
            <a:r>
              <a:rPr lang="vi-VN" sz="1100" i="0" u="none" strike="noStrike" cap="none">
                <a:solidFill>
                  <a:srgbClr val="002060"/>
                </a:solidFill>
              </a:rPr>
              <a:t>: </a:t>
            </a:r>
          </a:p>
          <a:p>
            <a:pPr marL="266700" marR="0" lvl="1" indent="0" algn="l" rtl="0">
              <a:lnSpc>
                <a:spcPct val="90000"/>
              </a:lnSpc>
              <a:spcBef>
                <a:spcPts val="400"/>
              </a:spcBef>
              <a:spcAft>
                <a:spcPts val="0"/>
              </a:spcAft>
              <a:buNone/>
            </a:pPr>
            <a:r>
              <a:rPr lang="vi-VN" sz="1000" i="0" u="none" strike="noStrike" cap="none">
                <a:solidFill>
                  <a:schemeClr val="dk1"/>
                </a:solidFill>
              </a:rPr>
              <a:t>Thử thách đổi mới sáng tạo:</a:t>
            </a:r>
          </a:p>
          <a:p>
            <a:pPr marL="571500" marR="0" lvl="0" indent="-279400" algn="l" rtl="0">
              <a:lnSpc>
                <a:spcPct val="90000"/>
              </a:lnSpc>
              <a:spcBef>
                <a:spcPts val="400"/>
              </a:spcBef>
              <a:spcAft>
                <a:spcPts val="0"/>
              </a:spcAft>
              <a:buClr>
                <a:schemeClr val="dk1"/>
              </a:buClr>
              <a:buSzPts val="800"/>
              <a:buChar char="●"/>
            </a:pPr>
            <a:r>
              <a:rPr lang="vi-VN" sz="1000" i="0" u="none" strike="noStrike" cap="none">
                <a:solidFill>
                  <a:schemeClr val="dk1"/>
                </a:solidFill>
              </a:rPr>
              <a:t>Khuyến khích khu vực tư nhân xây dựng và thử nghiệm các giải pháp dữ liệu mở</a:t>
            </a:r>
          </a:p>
          <a:p>
            <a:pPr marL="571500" marR="0" lvl="0" indent="-279400" algn="l" rtl="0">
              <a:lnSpc>
                <a:spcPct val="90000"/>
              </a:lnSpc>
              <a:spcBef>
                <a:spcPts val="400"/>
              </a:spcBef>
              <a:spcAft>
                <a:spcPts val="0"/>
              </a:spcAft>
              <a:buClr>
                <a:schemeClr val="dk1"/>
              </a:buClr>
              <a:buSzPts val="800"/>
              <a:buChar char="●"/>
            </a:pPr>
            <a:r>
              <a:rPr lang="vi-VN" sz="1000">
                <a:solidFill>
                  <a:schemeClr val="dk1"/>
                </a:solidFill>
              </a:rPr>
              <a:t>Tận dụng dữ liệu sẵn có, hoặc dữ liệu có khả năng sẽ được cho phép tiếp cận trên cổng dữ liệu mở của Tp. HCM</a:t>
            </a:r>
          </a:p>
          <a:p>
            <a:pPr marL="571500" marR="0" lvl="0" indent="-279400" algn="l" rtl="0">
              <a:lnSpc>
                <a:spcPct val="90000"/>
              </a:lnSpc>
              <a:spcBef>
                <a:spcPts val="400"/>
              </a:spcBef>
              <a:spcAft>
                <a:spcPts val="400"/>
              </a:spcAft>
              <a:buClr>
                <a:schemeClr val="dk1"/>
              </a:buClr>
              <a:buSzPts val="800"/>
              <a:buChar char="●"/>
            </a:pPr>
            <a:r>
              <a:rPr lang="vi-VN" sz="1000" i="0" u="none" strike="noStrike" cap="none">
                <a:solidFill>
                  <a:schemeClr val="dk1"/>
                </a:solidFill>
              </a:rPr>
              <a:t>Đẩy mạnh hợp tác giữa các bên liên quan trong cộng đồng dữ liệu mở</a:t>
            </a:r>
          </a:p>
        </p:txBody>
      </p:sp>
      <p:sp>
        <p:nvSpPr>
          <p:cNvPr id="91" name="Google Shape;91;p18"/>
          <p:cNvSpPr/>
          <p:nvPr/>
        </p:nvSpPr>
        <p:spPr>
          <a:xfrm>
            <a:off x="4480058" y="1016399"/>
            <a:ext cx="4272900" cy="939900"/>
          </a:xfrm>
          <a:prstGeom prst="roundRect">
            <a:avLst>
              <a:gd name="adj" fmla="val 9141"/>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90000"/>
              </a:lnSpc>
              <a:spcBef>
                <a:spcPts val="400"/>
              </a:spcBef>
              <a:spcAft>
                <a:spcPts val="0"/>
              </a:spcAft>
              <a:buNone/>
            </a:pPr>
            <a:r>
              <a:rPr lang="vi-VN" sz="1100" b="1" i="0" u="none" strike="noStrike" cap="none" dirty="0">
                <a:solidFill>
                  <a:srgbClr val="002060"/>
                </a:solidFill>
              </a:rPr>
              <a:t>Lĩnh vực có liên quan</a:t>
            </a:r>
            <a:r>
              <a:rPr lang="vi-VN" sz="1100" i="0" u="none" strike="noStrike" cap="none" dirty="0">
                <a:solidFill>
                  <a:srgbClr val="002060"/>
                </a:solidFill>
              </a:rPr>
              <a:t>: </a:t>
            </a:r>
          </a:p>
          <a:p>
            <a:pPr marL="57150" marR="0" lvl="1" indent="0" algn="l" rtl="0">
              <a:lnSpc>
                <a:spcPct val="90000"/>
              </a:lnSpc>
              <a:spcBef>
                <a:spcPts val="400"/>
              </a:spcBef>
              <a:spcAft>
                <a:spcPts val="400"/>
              </a:spcAft>
              <a:buNone/>
            </a:pPr>
            <a:r>
              <a:rPr lang="vi-VN" sz="1000" dirty="0">
                <a:solidFill>
                  <a:schemeClr val="dk1"/>
                </a:solidFill>
              </a:rPr>
              <a:t>Giao thông vận tải, quản lý đô thị, giảm nhẹ và quản lý ngập lụt, quản lý tài nguyên nước</a:t>
            </a:r>
          </a:p>
        </p:txBody>
      </p:sp>
      <p:sp>
        <p:nvSpPr>
          <p:cNvPr id="92" name="Google Shape;92;p18"/>
          <p:cNvSpPr/>
          <p:nvPr/>
        </p:nvSpPr>
        <p:spPr>
          <a:xfrm>
            <a:off x="4480058" y="2015524"/>
            <a:ext cx="4272900" cy="939900"/>
          </a:xfrm>
          <a:prstGeom prst="roundRect">
            <a:avLst>
              <a:gd name="adj" fmla="val 10899"/>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90000"/>
              </a:lnSpc>
              <a:spcBef>
                <a:spcPts val="400"/>
              </a:spcBef>
              <a:spcAft>
                <a:spcPts val="0"/>
              </a:spcAft>
              <a:buNone/>
            </a:pPr>
            <a:r>
              <a:rPr lang="vi-VN" sz="1100" b="1" i="0" u="none" strike="noStrike" cap="none" dirty="0">
                <a:solidFill>
                  <a:srgbClr val="002060"/>
                </a:solidFill>
              </a:rPr>
              <a:t>Hoạt động</a:t>
            </a:r>
            <a:r>
              <a:rPr lang="vi-VN" sz="1100" i="0" u="none" strike="noStrike" cap="none" dirty="0">
                <a:solidFill>
                  <a:srgbClr val="002060"/>
                </a:solidFill>
              </a:rPr>
              <a:t>: </a:t>
            </a:r>
          </a:p>
          <a:p>
            <a:pPr marL="57150" marR="0" lvl="1" indent="0" algn="l" rtl="0">
              <a:lnSpc>
                <a:spcPct val="90000"/>
              </a:lnSpc>
              <a:spcBef>
                <a:spcPts val="400"/>
              </a:spcBef>
              <a:spcAft>
                <a:spcPts val="400"/>
              </a:spcAft>
              <a:buNone/>
            </a:pPr>
            <a:r>
              <a:rPr lang="vi-VN" sz="1000" dirty="0">
                <a:solidFill>
                  <a:schemeClr val="dk1"/>
                </a:solidFill>
              </a:rPr>
              <a:t>Lập bản đồ các bên liên quan, làm việc với các bên liên quan, xác định “bài toán thử thách”, thực hiện Thử thách, ươm tạo các đề xuất</a:t>
            </a:r>
            <a:r>
              <a:rPr lang="en-US" sz="1000" dirty="0">
                <a:solidFill>
                  <a:schemeClr val="dk1"/>
                </a:solidFill>
              </a:rPr>
              <a:t> </a:t>
            </a:r>
            <a:r>
              <a:rPr lang="vi-VN" sz="1000" dirty="0">
                <a:solidFill>
                  <a:schemeClr val="dk1"/>
                </a:solidFill>
              </a:rPr>
              <a:t>thắng cuộc, lựa chọn giải pháp thí điểm, triển khai thí điểm, đánh giá kết quả triển khai thí điểm.</a:t>
            </a:r>
            <a:r>
              <a:rPr lang="vi-VN" sz="1000" i="0" u="none" strike="noStrike" cap="none" dirty="0">
                <a:solidFill>
                  <a:schemeClr val="dk1"/>
                </a:solidFill>
              </a:rPr>
              <a:t> </a:t>
            </a:r>
          </a:p>
        </p:txBody>
      </p:sp>
      <p:sp>
        <p:nvSpPr>
          <p:cNvPr id="93" name="Google Shape;93;p18"/>
          <p:cNvSpPr/>
          <p:nvPr/>
        </p:nvSpPr>
        <p:spPr>
          <a:xfrm>
            <a:off x="423900" y="3014649"/>
            <a:ext cx="8296200" cy="1578000"/>
          </a:xfrm>
          <a:prstGeom prst="roundRect">
            <a:avLst>
              <a:gd name="adj" fmla="val 7681"/>
            </a:avLst>
          </a:prstGeom>
          <a:solidFill>
            <a:srgbClr val="F2F2F2"/>
          </a:solidFill>
          <a:ln>
            <a:noFill/>
          </a:ln>
        </p:spPr>
        <p:txBody>
          <a:bodyPr spcFirstLastPara="1" wrap="square" lIns="68575" tIns="34275" rIns="68575" bIns="34275" anchor="ctr" anchorCtr="0">
            <a:noAutofit/>
          </a:bodyPr>
          <a:lstStyle/>
          <a:p>
            <a:pPr marL="266700" marR="0" lvl="1" indent="0" algn="l" rtl="0">
              <a:lnSpc>
                <a:spcPct val="90000"/>
              </a:lnSpc>
              <a:spcBef>
                <a:spcPts val="400"/>
              </a:spcBef>
              <a:spcAft>
                <a:spcPts val="0"/>
              </a:spcAft>
              <a:buNone/>
            </a:pPr>
            <a:r>
              <a:rPr lang="vi-VN" sz="1100" b="1" dirty="0">
                <a:solidFill>
                  <a:srgbClr val="002060"/>
                </a:solidFill>
              </a:rPr>
              <a:t>Kết quả</a:t>
            </a:r>
            <a:r>
              <a:rPr lang="vi-VN" sz="1100" dirty="0">
                <a:solidFill>
                  <a:srgbClr val="002060"/>
                </a:solidFill>
              </a:rPr>
              <a:t>: </a:t>
            </a:r>
          </a:p>
          <a:p>
            <a:pPr marL="571500" marR="0" lvl="0" indent="-279400" algn="l" rtl="0">
              <a:spcBef>
                <a:spcPts val="400"/>
              </a:spcBef>
              <a:spcAft>
                <a:spcPts val="0"/>
              </a:spcAft>
              <a:buSzPts val="800"/>
              <a:buChar char="●"/>
            </a:pPr>
            <a:r>
              <a:rPr lang="vi-VN" sz="1000" i="0" u="none" strike="noStrike" cap="none" dirty="0"/>
              <a:t>Đưa vào triển khai thí điểm </a:t>
            </a:r>
          </a:p>
          <a:p>
            <a:pPr marL="292100" marR="0" lvl="0" algn="l" rtl="0">
              <a:spcBef>
                <a:spcPts val="400"/>
              </a:spcBef>
              <a:spcAft>
                <a:spcPts val="0"/>
              </a:spcAft>
              <a:buSzPts val="800"/>
            </a:pPr>
            <a:r>
              <a:rPr lang="vi-VN" sz="1000" dirty="0"/>
              <a:t>        </a:t>
            </a:r>
            <a:r>
              <a:rPr lang="vi-VN" sz="1000" i="0" u="none" strike="noStrike" cap="none" dirty="0"/>
              <a:t>1-2 giải pháp dữ liệu mở</a:t>
            </a:r>
          </a:p>
          <a:p>
            <a:pPr marL="571500" marR="0" lvl="0" indent="-279400" algn="l" rtl="0">
              <a:spcBef>
                <a:spcPts val="400"/>
              </a:spcBef>
              <a:spcAft>
                <a:spcPts val="0"/>
              </a:spcAft>
              <a:buSzPts val="800"/>
              <a:buChar char="●"/>
            </a:pPr>
            <a:endParaRPr lang="vi-VN" sz="1000" i="0" u="none" strike="noStrike" cap="none" dirty="0"/>
          </a:p>
          <a:p>
            <a:pPr marL="571500" marR="0" lvl="0" indent="-279400" algn="l" rtl="0">
              <a:spcBef>
                <a:spcPts val="400"/>
              </a:spcBef>
              <a:spcAft>
                <a:spcPts val="0"/>
              </a:spcAft>
              <a:buSzPts val="800"/>
              <a:buChar char="●"/>
            </a:pPr>
            <a:r>
              <a:rPr lang="vi-VN" sz="1000" i="0" u="none" strike="noStrike" cap="none" dirty="0"/>
              <a:t>Thiết lập đối tác mới</a:t>
            </a:r>
          </a:p>
          <a:p>
            <a:pPr marL="469900" marR="0" lvl="2" indent="-127000" algn="l" rtl="0">
              <a:spcBef>
                <a:spcPts val="400"/>
              </a:spcBef>
              <a:spcAft>
                <a:spcPts val="400"/>
              </a:spcAft>
              <a:buClr>
                <a:schemeClr val="dk1"/>
              </a:buClr>
              <a:buSzPts val="1400"/>
              <a:buFont typeface="Courier New"/>
              <a:buNone/>
            </a:pPr>
            <a:endParaRPr sz="1100" i="0" u="none" strike="noStrike" cap="none" dirty="0">
              <a:solidFill>
                <a:srgbClr val="002060"/>
              </a:solidFill>
            </a:endParaRPr>
          </a:p>
        </p:txBody>
      </p:sp>
      <p:sp>
        <p:nvSpPr>
          <p:cNvPr id="94" name="Google Shape;94;p18"/>
          <p:cNvSpPr/>
          <p:nvPr/>
        </p:nvSpPr>
        <p:spPr>
          <a:xfrm>
            <a:off x="3146668" y="3316035"/>
            <a:ext cx="5652000" cy="1276613"/>
          </a:xfrm>
          <a:prstGeom prst="rect">
            <a:avLst/>
          </a:prstGeom>
          <a:noFill/>
          <a:ln>
            <a:noFill/>
          </a:ln>
        </p:spPr>
        <p:txBody>
          <a:bodyPr spcFirstLastPara="1" wrap="square" lIns="68575" tIns="34275" rIns="68575" bIns="34275" anchor="t" anchorCtr="0">
            <a:noAutofit/>
          </a:bodyPr>
          <a:lstStyle/>
          <a:p>
            <a:pPr marL="457200" marR="0" lvl="0" indent="-279400" algn="l" rtl="0">
              <a:spcBef>
                <a:spcPts val="400"/>
              </a:spcBef>
              <a:spcAft>
                <a:spcPts val="0"/>
              </a:spcAft>
              <a:buClr>
                <a:srgbClr val="020202"/>
              </a:buClr>
              <a:buSzPts val="800"/>
              <a:buChar char="●"/>
            </a:pPr>
            <a:r>
              <a:rPr lang="vi-VN" sz="1000" i="0" u="none" strike="noStrike" cap="none" dirty="0">
                <a:solidFill>
                  <a:srgbClr val="020202"/>
                </a:solidFill>
              </a:rPr>
              <a:t>Một mô hình có thể nhân rộng để thực hiện: thử thách tìm kiếm dữ liệu mở, ươm tạo và triển khai thí điểm.</a:t>
            </a:r>
          </a:p>
          <a:p>
            <a:pPr marL="177800" marR="0" lvl="0" algn="l" rtl="0">
              <a:spcBef>
                <a:spcPts val="400"/>
              </a:spcBef>
              <a:spcAft>
                <a:spcPts val="0"/>
              </a:spcAft>
              <a:buClr>
                <a:srgbClr val="020202"/>
              </a:buClr>
              <a:buSzPts val="800"/>
            </a:pPr>
            <a:endParaRPr lang="vi-VN" sz="1000" i="0" u="none" strike="noStrike" cap="none" dirty="0">
              <a:solidFill>
                <a:srgbClr val="020202"/>
              </a:solidFill>
            </a:endParaRPr>
          </a:p>
          <a:p>
            <a:pPr marL="457200" marR="0" lvl="0" indent="-279400" algn="l" rtl="0">
              <a:spcBef>
                <a:spcPts val="400"/>
              </a:spcBef>
              <a:spcAft>
                <a:spcPts val="400"/>
              </a:spcAft>
              <a:buClr>
                <a:srgbClr val="020202"/>
              </a:buClr>
              <a:buSzPts val="800"/>
              <a:buChar char="●"/>
            </a:pPr>
            <a:r>
              <a:rPr lang="vi-VN" sz="1000" dirty="0">
                <a:solidFill>
                  <a:srgbClr val="020202"/>
                </a:solidFill>
              </a:rPr>
              <a:t>Nắm được </a:t>
            </a:r>
            <a:r>
              <a:rPr lang="vi-VN" sz="1000" i="0" u="none" strike="noStrike" cap="none" dirty="0">
                <a:solidFill>
                  <a:srgbClr val="020202"/>
                </a:solidFill>
              </a:rPr>
              <a:t>những rào cản chính cản trở quá trình xây dựng giải pháp dữ liệu mở - bao gồm, nhưng không giới hạn ở các vấn đề pháp lý, quy định, kỹ thuật, các trở ngại liên quan đến năng lực và thị trường.</a:t>
            </a:r>
          </a:p>
        </p:txBody>
      </p:sp>
      <p:sp>
        <p:nvSpPr>
          <p:cNvPr id="95" name="Google Shape;95;p18"/>
          <p:cNvSpPr/>
          <p:nvPr/>
        </p:nvSpPr>
        <p:spPr>
          <a:xfrm>
            <a:off x="456675" y="0"/>
            <a:ext cx="7045200"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None/>
            </a:pPr>
            <a:r>
              <a:rPr lang="vi-VN" sz="2200" b="1">
                <a:solidFill>
                  <a:srgbClr val="009FDA"/>
                </a:solidFill>
              </a:rPr>
              <a:t>THỬ THÁCH TÌM KIẾM GIẢI PHÁP DỮ LIỆU MỞ</a:t>
            </a:r>
          </a:p>
        </p:txBody>
      </p:sp>
      <p:cxnSp>
        <p:nvCxnSpPr>
          <p:cNvPr id="96" name="Google Shape;96;p18"/>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graphicFrame>
        <p:nvGraphicFramePr>
          <p:cNvPr id="533" name="Google Shape;533;p54"/>
          <p:cNvGraphicFramePr/>
          <p:nvPr>
            <p:extLst>
              <p:ext uri="{D42A27DB-BD31-4B8C-83A1-F6EECF244321}">
                <p14:modId xmlns:p14="http://schemas.microsoft.com/office/powerpoint/2010/main" val="3844663095"/>
              </p:ext>
            </p:extLst>
          </p:nvPr>
        </p:nvGraphicFramePr>
        <p:xfrm>
          <a:off x="385975" y="1033690"/>
          <a:ext cx="8361900" cy="3584014"/>
        </p:xfrm>
        <a:graphic>
          <a:graphicData uri="http://schemas.openxmlformats.org/drawingml/2006/table">
            <a:tbl>
              <a:tblPr>
                <a:noFill/>
                <a:tableStyleId>{DC99E7BC-81BC-4AFE-97A5-D6B88C13CA13}</a:tableStyleId>
              </a:tblPr>
              <a:tblGrid>
                <a:gridCol w="1130500">
                  <a:extLst>
                    <a:ext uri="{9D8B030D-6E8A-4147-A177-3AD203B41FA5}">
                      <a16:colId xmlns:a16="http://schemas.microsoft.com/office/drawing/2014/main" val="20000"/>
                    </a:ext>
                  </a:extLst>
                </a:gridCol>
                <a:gridCol w="3269600">
                  <a:extLst>
                    <a:ext uri="{9D8B030D-6E8A-4147-A177-3AD203B41FA5}">
                      <a16:colId xmlns:a16="http://schemas.microsoft.com/office/drawing/2014/main" val="20001"/>
                    </a:ext>
                  </a:extLst>
                </a:gridCol>
                <a:gridCol w="3961800">
                  <a:extLst>
                    <a:ext uri="{9D8B030D-6E8A-4147-A177-3AD203B41FA5}">
                      <a16:colId xmlns:a16="http://schemas.microsoft.com/office/drawing/2014/main" val="20002"/>
                    </a:ext>
                  </a:extLst>
                </a:gridCol>
              </a:tblGrid>
              <a:tr h="160025">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Giảm thiểu</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645750">
                <a:tc>
                  <a:txBody>
                    <a:bodyPr/>
                    <a:lstStyle/>
                    <a:p>
                      <a:pPr marL="0" marR="0" lvl="0" indent="0" algn="l" rtl="0">
                        <a:lnSpc>
                          <a:spcPct val="115000"/>
                        </a:lnSpc>
                        <a:spcBef>
                          <a:spcPts val="0"/>
                        </a:spcBef>
                        <a:spcAft>
                          <a:spcPts val="0"/>
                        </a:spcAft>
                        <a:buNone/>
                      </a:pPr>
                      <a:r>
                        <a:rPr lang="vi-VN" sz="1000" b="1">
                          <a:solidFill>
                            <a:srgbClr val="009FDA"/>
                          </a:solidFill>
                        </a:rPr>
                        <a:t>Sự tham gia của đối tác trong hệ sinh thái</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dirty="0">
                          <a:solidFill>
                            <a:schemeClr val="lt1"/>
                          </a:solidFill>
                        </a:rPr>
                        <a:t>Giải pháp ươm tạo/hỗ trợ để POC cần nhiều bên tham gia gồm các đối tác công, tư và trường đại học. Không huy động đủ đối tác phù hợp sẽ hạn chế số lượng đơn vị tham gia và khả năng thành công của từng giải pháp ở môi trường sandbox.</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a:solidFill>
                            <a:schemeClr val="dk1"/>
                          </a:solidFill>
                        </a:rPr>
                        <a:t>Cần một động lực hợp tác mạnh mẽ, nhiều mặt để tận dụng mạng lưới của Tp. HCM và WB trong giai đoạn khởi động. Việc này bao gồm các mối quan hệ của nhà cung cấp nguồn tài chính/dịch vụ cũng như chế độ khuyến khích phi tài chính phù hợp như cơ hội xem trước các công nghệ có thể đầu tư, v.v.</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741750">
                <a:tc>
                  <a:txBody>
                    <a:bodyPr/>
                    <a:lstStyle/>
                    <a:p>
                      <a:pPr marL="0" marR="0" lvl="0" indent="0" algn="l" rtl="0">
                        <a:lnSpc>
                          <a:spcPct val="115000"/>
                        </a:lnSpc>
                        <a:spcBef>
                          <a:spcPts val="0"/>
                        </a:spcBef>
                        <a:spcAft>
                          <a:spcPts val="0"/>
                        </a:spcAft>
                        <a:buNone/>
                      </a:pPr>
                      <a:r>
                        <a:rPr lang="vi-VN" sz="1000" b="1">
                          <a:solidFill>
                            <a:srgbClr val="009FDA"/>
                          </a:solidFill>
                        </a:rPr>
                        <a:t>Đa dạng hóa tiêu chí đủ điều kiện</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Tiêu chí quá hẹp sẽ khó thu hút nhà cung cấp giải pháp có chất lượng, trong khi tiêu chí quá chung chung thì sẽ làm tăng số ứng viên không mong muốn.</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Clr>
                          <a:schemeClr val="dk1"/>
                        </a:buClr>
                        <a:buSzPts val="1100"/>
                        <a:buFont typeface="Arial"/>
                        <a:buNone/>
                      </a:pPr>
                      <a:r>
                        <a:rPr lang="vi-VN" sz="900" dirty="0"/>
                        <a:t>Xem thêm nội dung “Đàm phán</a:t>
                      </a:r>
                      <a:r>
                        <a:rPr lang="en-US" sz="900" dirty="0"/>
                        <a:t> </a:t>
                      </a:r>
                      <a:r>
                        <a:rPr lang="vi-VN" sz="900" dirty="0"/>
                        <a:t>về tiêu chí đủ điều kiện” tại phần Rủi ro về Quy định, Pháp lý. Sau khi tất cả các bên liên quan đã nhất trí về tiêu chí dựa trên bằng chứng, đối tác nhiều kinh nghiệm về thiết kế dữ liệu mở hoặc vấn đề tương tự cũng sẽ được tham vấn để bổ sung thêm các tiêu chí cuối cùng. Từ đó, có thể mở rộng tiêu chí dự phòng (ví dụ thêm lĩnh vực hoặc thay đổi yêu cầu như địa điểm) khi cần, nếu nhận được quá ít hồ sơ đăng ký sau khi ra mắt chương trình Thử thách</a:t>
                      </a:r>
                    </a:p>
                    <a:p>
                      <a:pPr marL="0" lvl="0" indent="0" algn="l" rtl="0">
                        <a:lnSpc>
                          <a:spcPct val="115000"/>
                        </a:lnSpc>
                        <a:spcBef>
                          <a:spcPts val="0"/>
                        </a:spcBef>
                        <a:spcAft>
                          <a:spcPts val="0"/>
                        </a:spcAft>
                        <a:buNone/>
                      </a:pPr>
                      <a:endParaRPr sz="900" dirty="0"/>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cxnSp>
        <p:nvCxnSpPr>
          <p:cNvPr id="534" name="Google Shape;534;p54"/>
          <p:cNvCxnSpPr/>
          <p:nvPr/>
        </p:nvCxnSpPr>
        <p:spPr>
          <a:xfrm>
            <a:off x="385953" y="879625"/>
            <a:ext cx="8361900" cy="7500"/>
          </a:xfrm>
          <a:prstGeom prst="straightConnector1">
            <a:avLst/>
          </a:prstGeom>
          <a:noFill/>
          <a:ln w="19050" cap="flat" cmpd="sng">
            <a:solidFill>
              <a:srgbClr val="009FDA"/>
            </a:solidFill>
            <a:prstDash val="solid"/>
            <a:miter lim="800000"/>
            <a:headEnd type="none" w="sm" len="sm"/>
            <a:tailEnd type="none" w="sm" len="sm"/>
          </a:ln>
        </p:spPr>
      </p:cxnSp>
      <p:sp>
        <p:nvSpPr>
          <p:cNvPr id="535" name="Google Shape;535;p5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40</a:t>
            </a:fld>
            <a:endParaRPr lang="en" sz="1200"/>
          </a:p>
        </p:txBody>
      </p:sp>
      <p:sp>
        <p:nvSpPr>
          <p:cNvPr id="536" name="Google Shape;536;p54"/>
          <p:cNvSpPr/>
          <p:nvPr/>
        </p:nvSpPr>
        <p:spPr>
          <a:xfrm>
            <a:off x="456674" y="0"/>
            <a:ext cx="7881209"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RỦI RO TRONG MARKETING &amp; BIỆN PHÁP GIẢM THIỂU</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graphicFrame>
        <p:nvGraphicFramePr>
          <p:cNvPr id="541" name="Google Shape;541;p55"/>
          <p:cNvGraphicFramePr/>
          <p:nvPr/>
        </p:nvGraphicFramePr>
        <p:xfrm>
          <a:off x="385975" y="1033690"/>
          <a:ext cx="8361900" cy="3649870"/>
        </p:xfrm>
        <a:graphic>
          <a:graphicData uri="http://schemas.openxmlformats.org/drawingml/2006/table">
            <a:tbl>
              <a:tblPr>
                <a:noFill/>
                <a:tableStyleId>{DC99E7BC-81BC-4AFE-97A5-D6B88C13CA13}</a:tableStyleId>
              </a:tblPr>
              <a:tblGrid>
                <a:gridCol w="1130500">
                  <a:extLst>
                    <a:ext uri="{9D8B030D-6E8A-4147-A177-3AD203B41FA5}">
                      <a16:colId xmlns:a16="http://schemas.microsoft.com/office/drawing/2014/main" val="20000"/>
                    </a:ext>
                  </a:extLst>
                </a:gridCol>
                <a:gridCol w="3269600">
                  <a:extLst>
                    <a:ext uri="{9D8B030D-6E8A-4147-A177-3AD203B41FA5}">
                      <a16:colId xmlns:a16="http://schemas.microsoft.com/office/drawing/2014/main" val="20001"/>
                    </a:ext>
                  </a:extLst>
                </a:gridCol>
                <a:gridCol w="3961800">
                  <a:extLst>
                    <a:ext uri="{9D8B030D-6E8A-4147-A177-3AD203B41FA5}">
                      <a16:colId xmlns:a16="http://schemas.microsoft.com/office/drawing/2014/main" val="20002"/>
                    </a:ext>
                  </a:extLst>
                </a:gridCol>
              </a:tblGrid>
              <a:tr h="160025">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Giảm thiểu</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741750">
                <a:tc>
                  <a:txBody>
                    <a:bodyPr/>
                    <a:lstStyle/>
                    <a:p>
                      <a:pPr marL="0" lvl="0" indent="0" algn="l" rtl="0">
                        <a:lnSpc>
                          <a:spcPct val="115000"/>
                        </a:lnSpc>
                        <a:spcBef>
                          <a:spcPts val="0"/>
                        </a:spcBef>
                        <a:spcAft>
                          <a:spcPts val="0"/>
                        </a:spcAft>
                        <a:buNone/>
                      </a:pPr>
                      <a:r>
                        <a:rPr lang="vi-VN" sz="1000" b="1">
                          <a:solidFill>
                            <a:srgbClr val="00B0EE"/>
                          </a:solidFill>
                        </a:rPr>
                        <a:t>Quyền liên tục truy cập dữ liệu</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1"/>
                    </a:solidFill>
                  </a:tcPr>
                </a:tc>
                <a:tc>
                  <a:txBody>
                    <a:bodyPr/>
                    <a:lstStyle/>
                    <a:p>
                      <a:pPr marL="137160" lvl="0" indent="0" algn="l" rtl="0">
                        <a:lnSpc>
                          <a:spcPct val="115000"/>
                        </a:lnSpc>
                        <a:spcBef>
                          <a:spcPts val="0"/>
                        </a:spcBef>
                        <a:spcAft>
                          <a:spcPts val="0"/>
                        </a:spcAft>
                        <a:buNone/>
                      </a:pPr>
                      <a:r>
                        <a:rPr lang="vi-VN" sz="900">
                          <a:solidFill>
                            <a:schemeClr val="lt1"/>
                          </a:solidFill>
                        </a:rPr>
                        <a:t>Tham gia chương trình ODSC là một rủi ro có tính toán cho các công ty: </a:t>
                      </a:r>
                      <a:br>
                        <a:rPr lang="vi-VN" sz="900">
                          <a:solidFill>
                            <a:schemeClr val="lt1"/>
                          </a:solidFill>
                        </a:rPr>
                      </a:br>
                      <a:r>
                        <a:rPr lang="vi-VN" sz="900">
                          <a:solidFill>
                            <a:schemeClr val="lt1"/>
                          </a:solidFill>
                        </a:rPr>
                        <a:t>họ đầu tư thời gian và nguồn lực, hy vọng có quyền liên tục truy cập dòng dữ liệu để xây dựng giải pháp. Hiện tại, chưa có đảm bảo về quyền truy cập dài hạn hoặc mở rộng quyền truy cập sau khi cuộc thi kết thúc.</a:t>
                      </a:r>
                    </a:p>
                  </a:txBody>
                  <a:tcPr marL="28575" marR="28575" marT="19050" marB="19050"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9FDA"/>
                    </a:solidFill>
                  </a:tcPr>
                </a:tc>
                <a:tc>
                  <a:txBody>
                    <a:bodyPr/>
                    <a:lstStyle/>
                    <a:p>
                      <a:pPr marL="137160" lvl="0" indent="0" algn="l" rtl="0">
                        <a:lnSpc>
                          <a:spcPct val="115000"/>
                        </a:lnSpc>
                        <a:spcBef>
                          <a:spcPts val="0"/>
                        </a:spcBef>
                        <a:spcAft>
                          <a:spcPts val="0"/>
                        </a:spcAft>
                        <a:buNone/>
                      </a:pPr>
                      <a:r>
                        <a:rPr lang="vi-VN" sz="900"/>
                        <a:t>Cần thận trọng trong việc quảng bá nội dung thông điệp này cho đến khi Sở TT&amp;TT/Tp. HCM có một lộ trình rõ ràng hơn về dữ liệu. Đổi lại, hoạt động marketing có thể tập trung vào việc tiếp cận yếu tố tăng tốc/quan hệ cố vấn, cũng như tiềm năng tài trợ cho POC. Trong khi đó, Sở TT&amp;TT sẽ được tham vấn khi chương trình Thử thách diễn ra để cân nhắc tiếp tục mở quyền truy cập dữ liệu mở rộng trong thời gian dài cho từng giải pháp.</a:t>
                      </a:r>
                    </a:p>
                  </a:txBody>
                  <a:tcPr marL="28575" marR="28575" marT="19050" marB="19050" anchor="ctr">
                    <a:lnL w="7620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741750">
                <a:tc>
                  <a:txBody>
                    <a:bodyPr/>
                    <a:lstStyle/>
                    <a:p>
                      <a:pPr marL="0" lvl="0" indent="0" algn="l" rtl="0">
                        <a:lnSpc>
                          <a:spcPct val="115000"/>
                        </a:lnSpc>
                        <a:spcBef>
                          <a:spcPts val="0"/>
                        </a:spcBef>
                        <a:spcAft>
                          <a:spcPts val="0"/>
                        </a:spcAft>
                        <a:buNone/>
                      </a:pPr>
                      <a:r>
                        <a:rPr lang="vi-VN" sz="1000" b="1">
                          <a:solidFill>
                            <a:srgbClr val="00B0EE"/>
                          </a:solidFill>
                        </a:rPr>
                        <a:t>Cơ chế khuyến khích</a:t>
                      </a: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1"/>
                    </a:solidFill>
                  </a:tcPr>
                </a:tc>
                <a:tc>
                  <a:txBody>
                    <a:bodyPr/>
                    <a:lstStyle/>
                    <a:p>
                      <a:pPr marL="137160" lvl="0" indent="0" algn="l" rtl="0">
                        <a:lnSpc>
                          <a:spcPct val="115000"/>
                        </a:lnSpc>
                        <a:spcBef>
                          <a:spcPts val="0"/>
                        </a:spcBef>
                        <a:spcAft>
                          <a:spcPts val="0"/>
                        </a:spcAft>
                        <a:buNone/>
                      </a:pPr>
                      <a:r>
                        <a:rPr lang="vi-VN" sz="900">
                          <a:solidFill>
                            <a:schemeClr val="lt1"/>
                          </a:solidFill>
                        </a:rPr>
                        <a:t>Khó khuyến khích khu vực tư nhân tham gia nếu không có giải thưởng tiền mặt giá trị lớn hoặc không hoàn toàn mở quyền truy cập bộ dữ liệu..</a:t>
                      </a:r>
                    </a:p>
                  </a:txBody>
                  <a:tcPr marL="28575" marR="28575" marT="19050" marB="19050" anchor="ctr">
                    <a:lnL w="9525"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137160" lvl="0" indent="0" algn="l" rtl="0">
                        <a:lnSpc>
                          <a:spcPct val="115000"/>
                        </a:lnSpc>
                        <a:spcBef>
                          <a:spcPts val="0"/>
                        </a:spcBef>
                        <a:spcAft>
                          <a:spcPts val="0"/>
                        </a:spcAft>
                        <a:buNone/>
                      </a:pPr>
                      <a:r>
                        <a:rPr lang="vi-VN" sz="900"/>
                        <a:t>Nhằm tạo động lực phù hợp cho khu vực tư nhân, có thể áp dụng ba cơ chế khuyến khích để thu hút sự quan tâm:</a:t>
                      </a:r>
                    </a:p>
                    <a:p>
                      <a:pPr marL="137160" lvl="0" indent="0" algn="l" rtl="0">
                        <a:lnSpc>
                          <a:spcPct val="115000"/>
                        </a:lnSpc>
                        <a:spcBef>
                          <a:spcPts val="0"/>
                        </a:spcBef>
                        <a:spcAft>
                          <a:spcPts val="0"/>
                        </a:spcAft>
                        <a:buNone/>
                      </a:pPr>
                      <a:r>
                        <a:rPr lang="vi-VN" sz="900"/>
                        <a:t>1. Quyền truy cập sớm trong môi trường sandbox</a:t>
                      </a:r>
                    </a:p>
                    <a:p>
                      <a:pPr marL="137160" lvl="0" indent="0" algn="l" rtl="0">
                        <a:lnSpc>
                          <a:spcPct val="115000"/>
                        </a:lnSpc>
                        <a:spcBef>
                          <a:spcPts val="0"/>
                        </a:spcBef>
                        <a:spcAft>
                          <a:spcPts val="0"/>
                        </a:spcAft>
                        <a:buNone/>
                      </a:pPr>
                      <a:r>
                        <a:rPr lang="vi-VN" sz="900"/>
                        <a:t>2. Tiềm năng tài trợ hoặc đầu tư cho dự án thí điểm</a:t>
                      </a:r>
                    </a:p>
                    <a:p>
                      <a:pPr marL="137160" lvl="0" indent="0" algn="l" rtl="0">
                        <a:lnSpc>
                          <a:spcPct val="115000"/>
                        </a:lnSpc>
                        <a:spcBef>
                          <a:spcPts val="0"/>
                        </a:spcBef>
                        <a:spcAft>
                          <a:spcPts val="0"/>
                        </a:spcAft>
                        <a:buNone/>
                      </a:pPr>
                      <a:r>
                        <a:rPr lang="vi-VN" sz="900"/>
                        <a:t>3. Hỗ trợ kinh doanh chiến lược phi tài chính liên tục </a:t>
                      </a:r>
                    </a:p>
                  </a:txBody>
                  <a:tcPr marL="28575" marR="28575" marT="19050" marB="19050" anchor="ctr">
                    <a:lnL w="7620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cxnSp>
        <p:nvCxnSpPr>
          <p:cNvPr id="542" name="Google Shape;542;p55"/>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543" name="Google Shape;543;p55"/>
          <p:cNvSpPr/>
          <p:nvPr/>
        </p:nvSpPr>
        <p:spPr>
          <a:xfrm>
            <a:off x="456675" y="0"/>
            <a:ext cx="8291178" cy="815100"/>
          </a:xfrm>
          <a:prstGeom prst="rect">
            <a:avLst/>
          </a:prstGeom>
          <a:noFill/>
          <a:ln>
            <a:noFill/>
          </a:ln>
        </p:spPr>
        <p:txBody>
          <a:bodyPr spcFirstLastPara="1" wrap="square" lIns="68575" tIns="34275" rIns="68575" bIns="34275" anchor="b" anchorCtr="0">
            <a:noAutofit/>
          </a:bodyPr>
          <a:lstStyle/>
          <a:p>
            <a:pPr>
              <a:buClr>
                <a:schemeClr val="dk1"/>
              </a:buClr>
              <a:buSzPts val="1100"/>
            </a:pPr>
            <a:r>
              <a:rPr lang="vi-VN" sz="2200" b="1">
                <a:solidFill>
                  <a:srgbClr val="009FDA"/>
                </a:solidFill>
              </a:rPr>
              <a:t>RỦI RO TRONG MARKETING &amp; BIỆN PHÁP GIẢM THIỂU</a:t>
            </a:r>
          </a:p>
          <a:p>
            <a:pPr marL="0" lvl="0" indent="0" algn="l" rtl="0">
              <a:spcBef>
                <a:spcPts val="0"/>
              </a:spcBef>
              <a:spcAft>
                <a:spcPts val="0"/>
              </a:spcAft>
              <a:buClr>
                <a:schemeClr val="dk1"/>
              </a:buClr>
              <a:buSzPts val="1100"/>
              <a:buFont typeface="Arial"/>
              <a:buNone/>
            </a:pPr>
            <a:r>
              <a:rPr lang="vi-VN" sz="2200" b="1"/>
              <a:t>(Tiếp tục)</a:t>
            </a:r>
          </a:p>
        </p:txBody>
      </p:sp>
      <p:sp>
        <p:nvSpPr>
          <p:cNvPr id="544" name="Google Shape;544;p55"/>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41</a:t>
            </a:fld>
            <a:endParaRPr lang="en" sz="12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56"/>
          <p:cNvSpPr/>
          <p:nvPr/>
        </p:nvSpPr>
        <p:spPr>
          <a:xfrm>
            <a:off x="456675" y="0"/>
            <a:ext cx="76239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2F54"/>
                </a:solidFill>
              </a:rPr>
              <a:t>CƠ CHẾ KHUYẾN KHÍCH:</a:t>
            </a:r>
            <a:r>
              <a:rPr lang="vi-VN" sz="2200" b="1">
                <a:solidFill>
                  <a:srgbClr val="09BFFF"/>
                </a:solidFill>
              </a:rPr>
              <a:t> </a:t>
            </a:r>
            <a:r>
              <a:rPr lang="vi-VN" sz="2200" b="1">
                <a:solidFill>
                  <a:srgbClr val="009FDA"/>
                </a:solidFill>
              </a:rPr>
              <a:t>QUYỀN TRUY CẬP SỚM TRONG MÔI TRƯỜNG SANDBOX</a:t>
            </a:r>
          </a:p>
        </p:txBody>
      </p:sp>
      <p:sp>
        <p:nvSpPr>
          <p:cNvPr id="550" name="Google Shape;550;p5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42</a:t>
            </a:fld>
            <a:endParaRPr lang="en" sz="1200"/>
          </a:p>
        </p:txBody>
      </p:sp>
      <p:sp>
        <p:nvSpPr>
          <p:cNvPr id="551" name="Google Shape;551;p56"/>
          <p:cNvSpPr/>
          <p:nvPr/>
        </p:nvSpPr>
        <p:spPr>
          <a:xfrm>
            <a:off x="456675" y="1350425"/>
            <a:ext cx="8184600" cy="13560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rtl="0">
              <a:lnSpc>
                <a:spcPct val="115000"/>
              </a:lnSpc>
              <a:spcBef>
                <a:spcPts val="0"/>
              </a:spcBef>
              <a:spcAft>
                <a:spcPts val="1200"/>
              </a:spcAft>
              <a:buClr>
                <a:schemeClr val="dk1"/>
              </a:buClr>
              <a:buSzPts val="1000"/>
              <a:buChar char="●"/>
            </a:pPr>
            <a:r>
              <a:rPr lang="vi-VN" sz="1000">
                <a:solidFill>
                  <a:schemeClr val="dk1"/>
                </a:solidFill>
              </a:rPr>
              <a:t>Do dữ liệu mở của chính phủ tại Việt Nam và Tp. HCM không phổ biến lắm, quyền truy cập đầu tiên vào dữ liệu từng bị hạn chế trước kia để qua đó phát triển sản phẩm và dịch vụ là một động lực to lớn để thu hút một số tổ chức doanh nghiệp lớn nhất trong nước và trong khu vực.</a:t>
            </a:r>
          </a:p>
        </p:txBody>
      </p:sp>
      <p:sp>
        <p:nvSpPr>
          <p:cNvPr id="552" name="Google Shape;552;p56"/>
          <p:cNvSpPr/>
          <p:nvPr/>
        </p:nvSpPr>
        <p:spPr>
          <a:xfrm>
            <a:off x="456675" y="2804175"/>
            <a:ext cx="8184600" cy="13560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0"/>
              </a:spcBef>
              <a:spcAft>
                <a:spcPts val="0"/>
              </a:spcAft>
              <a:buClr>
                <a:schemeClr val="dk1"/>
              </a:buClr>
              <a:buSzPts val="1000"/>
              <a:buChar char="●"/>
            </a:pPr>
            <a:r>
              <a:rPr lang="vi-VN" sz="1000">
                <a:solidFill>
                  <a:schemeClr val="dk1"/>
                </a:solidFill>
              </a:rPr>
              <a:t>Được biết dưới tên gọi “Quyền truy cập sớm”, chế độ này sẽ là điểm nhấn chính để quảng bá cho chương trình Thử thách.</a:t>
            </a:r>
          </a:p>
        </p:txBody>
      </p:sp>
      <p:cxnSp>
        <p:nvCxnSpPr>
          <p:cNvPr id="553" name="Google Shape;553;p56"/>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57"/>
          <p:cNvSpPr/>
          <p:nvPr/>
        </p:nvSpPr>
        <p:spPr>
          <a:xfrm>
            <a:off x="464050" y="120282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Đơn vị tham gia ODCS và lọt vào vòng </a:t>
            </a:r>
            <a:r>
              <a:rPr lang="en-US" sz="1000">
                <a:solidFill>
                  <a:schemeClr val="dk1"/>
                </a:solidFill>
              </a:rPr>
              <a:t>chung</a:t>
            </a:r>
            <a:r>
              <a:rPr lang="vi-VN" sz="1000">
                <a:solidFill>
                  <a:schemeClr val="dk1"/>
                </a:solidFill>
              </a:rPr>
              <a:t> kết  có thể tiếp cận nguồn tài trợ cho POC từ các nhà tổ chức chương trình Thử thách (tối đa 20.000 đô la cho mỗi dự án thí điểm được chọn)</a:t>
            </a:r>
          </a:p>
        </p:txBody>
      </p:sp>
      <p:sp>
        <p:nvSpPr>
          <p:cNvPr id="559" name="Google Shape;559;p57"/>
          <p:cNvSpPr/>
          <p:nvPr/>
        </p:nvSpPr>
        <p:spPr>
          <a:xfrm>
            <a:off x="464050" y="2287600"/>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0"/>
              </a:spcAft>
              <a:buClr>
                <a:schemeClr val="dk1"/>
              </a:buClr>
              <a:buSzPts val="1000"/>
              <a:buChar char="●"/>
            </a:pPr>
            <a:r>
              <a:rPr lang="vi-VN" sz="1000">
                <a:solidFill>
                  <a:schemeClr val="dk1"/>
                </a:solidFill>
              </a:rPr>
              <a:t>Ngoài hỗ trợ POC, nhà cung cấp giải pháp có thể thu hút sự chú ý từ các đối tác của ODSC, quan tâm đến đầu tư vào họ, sử dụng các mô thức như tài trợ bằng nợ, đầu tư thiên thần, đầu tư mạo hiểm, v.v.</a:t>
            </a:r>
          </a:p>
        </p:txBody>
      </p:sp>
      <p:sp>
        <p:nvSpPr>
          <p:cNvPr id="560" name="Google Shape;560;p57"/>
          <p:cNvSpPr/>
          <p:nvPr/>
        </p:nvSpPr>
        <p:spPr>
          <a:xfrm>
            <a:off x="464050" y="337237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dirty="0">
                <a:solidFill>
                  <a:schemeClr val="dk1"/>
                </a:solidFill>
              </a:rPr>
              <a:t>Dù những cơ chế khuyến khích này chỉ được áp dụng từ giai đoạn ươm tạo, nhưng việc công bố chi tiết về các cơ chế là rất quan trọng để quảng bá thành công chương trình Thử thách đến các nhà cung cấp giải pháp.</a:t>
            </a:r>
          </a:p>
        </p:txBody>
      </p:sp>
      <p:cxnSp>
        <p:nvCxnSpPr>
          <p:cNvPr id="561" name="Google Shape;561;p57"/>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562" name="Google Shape;562;p57"/>
          <p:cNvSpPr/>
          <p:nvPr/>
        </p:nvSpPr>
        <p:spPr>
          <a:xfrm>
            <a:off x="456675" y="0"/>
            <a:ext cx="85095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2F54"/>
                </a:solidFill>
              </a:rPr>
              <a:t>CƠ CHẾ KHUYẾN KHÍCH:</a:t>
            </a:r>
            <a:r>
              <a:rPr lang="vi-VN" sz="2200" b="1">
                <a:solidFill>
                  <a:srgbClr val="09BFFF"/>
                </a:solidFill>
              </a:rPr>
              <a:t> </a:t>
            </a:r>
            <a:r>
              <a:rPr lang="vi-VN" sz="2200" b="1">
                <a:solidFill>
                  <a:srgbClr val="009FDA"/>
                </a:solidFill>
              </a:rPr>
              <a:t>TIỀM NĂNG TÀI TRỢ HOẶC ĐẦU TƯ CHO DỰ ÁN THÍ ĐIỂM</a:t>
            </a:r>
          </a:p>
        </p:txBody>
      </p:sp>
      <p:sp>
        <p:nvSpPr>
          <p:cNvPr id="563" name="Google Shape;563;p5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43</a:t>
            </a:fld>
            <a:endParaRPr lang="en" sz="12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58"/>
          <p:cNvSpPr/>
          <p:nvPr/>
        </p:nvSpPr>
        <p:spPr>
          <a:xfrm>
            <a:off x="464050" y="120282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"Ươm tạo" là chương trình hợp tác dành cho công ty khởi nghiệp hoặc sản phẩm/dịch vụ được thiết kế nhằm giúp họ thành công trong giai đoạn đầu bằng cách cung cấp chỗ làm việc, vốn tài trợ ban đầu, công tác cố vấn và huấn luyện. Giai đoạn ươm tạo có thể diễn ta tại một địa điểm trung tâm, hoặc trực tuyến, tùy thuộc vào chương trình.</a:t>
            </a:r>
          </a:p>
        </p:txBody>
      </p:sp>
      <p:sp>
        <p:nvSpPr>
          <p:cNvPr id="569" name="Google Shape;569;p58"/>
          <p:cNvSpPr/>
          <p:nvPr/>
        </p:nvSpPr>
        <p:spPr>
          <a:xfrm>
            <a:off x="464050" y="2287600"/>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0"/>
              </a:spcAft>
              <a:buClr>
                <a:schemeClr val="dk1"/>
              </a:buClr>
              <a:buSzPts val="1000"/>
              <a:buChar char="●"/>
            </a:pPr>
            <a:r>
              <a:rPr lang="vi-VN" sz="1000" dirty="0">
                <a:solidFill>
                  <a:schemeClr val="dk1"/>
                </a:solidFill>
              </a:rPr>
              <a:t>Bằng cách tận dụng các hoạt động tăng tốc hiện có, các vườ</a:t>
            </a:r>
            <a:r>
              <a:rPr lang="en-US" sz="1000" dirty="0">
                <a:solidFill>
                  <a:schemeClr val="dk1"/>
                </a:solidFill>
              </a:rPr>
              <a:t>n</a:t>
            </a:r>
            <a:r>
              <a:rPr lang="vi-VN" sz="1000" dirty="0">
                <a:solidFill>
                  <a:schemeClr val="dk1"/>
                </a:solidFill>
              </a:rPr>
              <a:t> ươm, và đơn vị khác trong hệ sinh thái, chương trình Thử thách sẽ xây dựng được một cộng đồng các đối tác và tạo cơ hội cố vấn, huấn luyện và chia sẻ nguồn lựct. Đơn vị  tham gia chương trình Thử thách sẽ nhận được hỗ trợ cần thiết để phát triển giải pháp vững chắc đồng thời định hướng trong môi trường kinh doanh phức tạp của Việt Nam trong suốt các giai đoạn đánh giá tính khả thi và POC. </a:t>
            </a:r>
          </a:p>
        </p:txBody>
      </p:sp>
      <p:sp>
        <p:nvSpPr>
          <p:cNvPr id="570" name="Google Shape;570;p58"/>
          <p:cNvSpPr/>
          <p:nvPr/>
        </p:nvSpPr>
        <p:spPr>
          <a:xfrm>
            <a:off x="464050" y="337237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lvl="0" indent="-292100" algn="l" rtl="0">
              <a:lnSpc>
                <a:spcPct val="115000"/>
              </a:lnSpc>
              <a:spcBef>
                <a:spcPts val="1000"/>
              </a:spcBef>
              <a:spcAft>
                <a:spcPts val="1200"/>
              </a:spcAft>
              <a:buClr>
                <a:schemeClr val="dk1"/>
              </a:buClr>
              <a:buSzPts val="1000"/>
              <a:buChar char="●"/>
            </a:pPr>
            <a:r>
              <a:rPr lang="vi-VN" sz="1000">
                <a:solidFill>
                  <a:schemeClr val="dk1"/>
                </a:solidFill>
              </a:rPr>
              <a:t>ODSC sẽ chính thức hóa mối quan hệ cố vấn và huấn luyện như vậy từ nhà lãnh đạo chính phủ và ngành cụ thể cho các đơn vị tham gia.</a:t>
            </a:r>
          </a:p>
        </p:txBody>
      </p:sp>
      <p:sp>
        <p:nvSpPr>
          <p:cNvPr id="571" name="Google Shape;571;p58"/>
          <p:cNvSpPr/>
          <p:nvPr/>
        </p:nvSpPr>
        <p:spPr>
          <a:xfrm>
            <a:off x="456675" y="0"/>
            <a:ext cx="85095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2F54"/>
                </a:solidFill>
              </a:rPr>
              <a:t>CƠ CHẾ KHUYẾN KHÍCH:</a:t>
            </a:r>
            <a:r>
              <a:rPr lang="vi-VN" sz="2200" b="1">
                <a:solidFill>
                  <a:srgbClr val="09BFFF"/>
                </a:solidFill>
              </a:rPr>
              <a:t> </a:t>
            </a:r>
            <a:r>
              <a:rPr lang="vi-VN" sz="2200" b="1">
                <a:solidFill>
                  <a:srgbClr val="009FDA"/>
                </a:solidFill>
              </a:rPr>
              <a:t>ƯƠM TẠO</a:t>
            </a:r>
          </a:p>
        </p:txBody>
      </p:sp>
      <p:sp>
        <p:nvSpPr>
          <p:cNvPr id="572" name="Google Shape;572;p5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44</a:t>
            </a:fld>
            <a:endParaRPr lang="en" sz="1200"/>
          </a:p>
        </p:txBody>
      </p:sp>
      <p:cxnSp>
        <p:nvCxnSpPr>
          <p:cNvPr id="573" name="Google Shape;573;p58"/>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577"/>
        <p:cNvGrpSpPr/>
        <p:nvPr/>
      </p:nvGrpSpPr>
      <p:grpSpPr>
        <a:xfrm>
          <a:off x="0" y="0"/>
          <a:ext cx="0" cy="0"/>
          <a:chOff x="0" y="0"/>
          <a:chExt cx="0" cy="0"/>
        </a:xfrm>
      </p:grpSpPr>
      <p:sp>
        <p:nvSpPr>
          <p:cNvPr id="578" name="Google Shape;578;p59"/>
          <p:cNvSpPr txBox="1"/>
          <p:nvPr/>
        </p:nvSpPr>
        <p:spPr>
          <a:xfrm>
            <a:off x="552294" y="2975756"/>
            <a:ext cx="7388547"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Các hoạt động và quy trình chính </a:t>
            </a:r>
          </a:p>
        </p:txBody>
      </p:sp>
      <p:cxnSp>
        <p:nvCxnSpPr>
          <p:cNvPr id="579" name="Google Shape;579;p59"/>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580" name="Google Shape;580;p59"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60"/>
          <p:cNvSpPr/>
          <p:nvPr/>
        </p:nvSpPr>
        <p:spPr>
          <a:xfrm>
            <a:off x="369400" y="1927039"/>
            <a:ext cx="8361900" cy="2667600"/>
          </a:xfrm>
          <a:prstGeom prst="roundRect">
            <a:avLst>
              <a:gd name="adj" fmla="val 5771"/>
            </a:avLst>
          </a:prstGeom>
          <a:solidFill>
            <a:srgbClr val="F3F3F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60"/>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587" name="Google Shape;587;p60"/>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TỔNG QUAN CHƯƠNG TRÌNH</a:t>
            </a:r>
          </a:p>
        </p:txBody>
      </p:sp>
      <p:sp>
        <p:nvSpPr>
          <p:cNvPr id="588" name="Google Shape;588;p60"/>
          <p:cNvSpPr txBox="1"/>
          <p:nvPr/>
        </p:nvSpPr>
        <p:spPr>
          <a:xfrm>
            <a:off x="385950" y="984475"/>
            <a:ext cx="3000000" cy="3849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1100"/>
              </a:spcBef>
              <a:spcAft>
                <a:spcPts val="1100"/>
              </a:spcAft>
              <a:buClr>
                <a:srgbClr val="000000"/>
              </a:buClr>
              <a:buSzTx/>
              <a:buFont typeface="Arial"/>
              <a:buNone/>
              <a:tabLst/>
              <a:defRPr/>
            </a:pPr>
            <a:r>
              <a:rPr kumimoji="0" lang="vi-VN" sz="1300" b="1" i="0" u="none" strike="noStrike" kern="0" cap="none" spc="0" normalizeH="0" baseline="0" noProof="0">
                <a:ln>
                  <a:noFill/>
                </a:ln>
                <a:solidFill>
                  <a:srgbClr val="002244"/>
                </a:solidFill>
                <a:effectLst/>
                <a:uLnTx/>
                <a:uFillTx/>
                <a:latin typeface="Arial"/>
                <a:cs typeface="Arial"/>
                <a:sym typeface="Arial"/>
              </a:rPr>
              <a:t>5 giai đoạn trong 12 tháng:</a:t>
            </a:r>
          </a:p>
        </p:txBody>
      </p:sp>
      <p:sp>
        <p:nvSpPr>
          <p:cNvPr id="589" name="Google Shape;589;p60"/>
          <p:cNvSpPr/>
          <p:nvPr/>
        </p:nvSpPr>
        <p:spPr>
          <a:xfrm>
            <a:off x="497700" y="1677178"/>
            <a:ext cx="1384500" cy="469500"/>
          </a:xfrm>
          <a:prstGeom prst="roundRect">
            <a:avLst>
              <a:gd name="adj" fmla="val 16667"/>
            </a:avLst>
          </a:prstGeom>
          <a:solidFill>
            <a:srgbClr val="5DD5FF"/>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Khởi động</a:t>
            </a:r>
          </a:p>
        </p:txBody>
      </p:sp>
      <p:sp>
        <p:nvSpPr>
          <p:cNvPr id="590" name="Google Shape;590;p60"/>
          <p:cNvSpPr/>
          <p:nvPr/>
        </p:nvSpPr>
        <p:spPr>
          <a:xfrm>
            <a:off x="2190000" y="1677178"/>
            <a:ext cx="1384500" cy="469500"/>
          </a:xfrm>
          <a:prstGeom prst="roundRect">
            <a:avLst>
              <a:gd name="adj" fmla="val 16667"/>
            </a:avLst>
          </a:prstGeom>
          <a:solidFill>
            <a:srgbClr val="09BFFF"/>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Thử thách </a:t>
            </a:r>
          </a:p>
        </p:txBody>
      </p:sp>
      <p:sp>
        <p:nvSpPr>
          <p:cNvPr id="591" name="Google Shape;591;p60"/>
          <p:cNvSpPr/>
          <p:nvPr/>
        </p:nvSpPr>
        <p:spPr>
          <a:xfrm>
            <a:off x="3882300" y="1677178"/>
            <a:ext cx="1384500" cy="469500"/>
          </a:xfrm>
          <a:prstGeom prst="roundRect">
            <a:avLst>
              <a:gd name="adj" fmla="val 16667"/>
            </a:avLst>
          </a:prstGeom>
          <a:solidFill>
            <a:srgbClr val="00B0F0"/>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Ươm tạo giai đoạn 1: Tính khả thi</a:t>
            </a:r>
          </a:p>
        </p:txBody>
      </p:sp>
      <p:sp>
        <p:nvSpPr>
          <p:cNvPr id="592" name="Google Shape;592;p60"/>
          <p:cNvSpPr/>
          <p:nvPr/>
        </p:nvSpPr>
        <p:spPr>
          <a:xfrm>
            <a:off x="5574600" y="1677178"/>
            <a:ext cx="1454400" cy="469500"/>
          </a:xfrm>
          <a:prstGeom prst="roundRect">
            <a:avLst>
              <a:gd name="adj" fmla="val 16667"/>
            </a:avLst>
          </a:prstGeom>
          <a:solidFill>
            <a:srgbClr val="009FDA"/>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Ươm tạo giai đoạn 2: </a:t>
            </a:r>
          </a:p>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Chứng minh tính khả thi của ý tưởng (POC)</a:t>
            </a:r>
          </a:p>
        </p:txBody>
      </p:sp>
      <p:sp>
        <p:nvSpPr>
          <p:cNvPr id="593" name="Google Shape;593;p60"/>
          <p:cNvSpPr/>
          <p:nvPr/>
        </p:nvSpPr>
        <p:spPr>
          <a:xfrm>
            <a:off x="7261200" y="1677175"/>
            <a:ext cx="1374900" cy="469500"/>
          </a:xfrm>
          <a:prstGeom prst="roundRect">
            <a:avLst>
              <a:gd name="adj" fmla="val 16667"/>
            </a:avLst>
          </a:prstGeom>
          <a:solidFill>
            <a:srgbClr val="0082B3"/>
          </a:solid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Báo cáo kết thúc</a:t>
            </a:r>
          </a:p>
        </p:txBody>
      </p:sp>
      <p:sp>
        <p:nvSpPr>
          <p:cNvPr id="594" name="Google Shape;594;p60"/>
          <p:cNvSpPr txBox="1"/>
          <p:nvPr/>
        </p:nvSpPr>
        <p:spPr>
          <a:xfrm>
            <a:off x="675750" y="1369366"/>
            <a:ext cx="1028400" cy="3078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800" b="1" i="0" u="none" strike="noStrike" kern="0" cap="none" spc="0" normalizeH="0" baseline="0" noProof="0">
                <a:ln>
                  <a:noFill/>
                </a:ln>
                <a:solidFill>
                  <a:srgbClr val="002F54"/>
                </a:solidFill>
                <a:effectLst/>
                <a:uLnTx/>
                <a:uFillTx/>
                <a:latin typeface="Arial"/>
                <a:cs typeface="Arial"/>
                <a:sym typeface="Arial"/>
              </a:rPr>
              <a:t>Tháng 1-3</a:t>
            </a:r>
          </a:p>
        </p:txBody>
      </p:sp>
      <p:sp>
        <p:nvSpPr>
          <p:cNvPr id="595" name="Google Shape;595;p60"/>
          <p:cNvSpPr txBox="1"/>
          <p:nvPr/>
        </p:nvSpPr>
        <p:spPr>
          <a:xfrm>
            <a:off x="2368050" y="1369366"/>
            <a:ext cx="1028400" cy="3078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800" b="1" i="0" u="none" strike="noStrike" kern="0" cap="none" spc="0" normalizeH="0" baseline="0" noProof="0">
                <a:ln>
                  <a:noFill/>
                </a:ln>
                <a:solidFill>
                  <a:srgbClr val="002F54"/>
                </a:solidFill>
                <a:effectLst/>
                <a:uLnTx/>
                <a:uFillTx/>
                <a:latin typeface="Arial"/>
                <a:cs typeface="Arial"/>
                <a:sym typeface="Arial"/>
              </a:rPr>
              <a:t>Tháng 4-5</a:t>
            </a:r>
          </a:p>
        </p:txBody>
      </p:sp>
      <p:sp>
        <p:nvSpPr>
          <p:cNvPr id="596" name="Google Shape;596;p60"/>
          <p:cNvSpPr txBox="1"/>
          <p:nvPr/>
        </p:nvSpPr>
        <p:spPr>
          <a:xfrm>
            <a:off x="4060350" y="1369366"/>
            <a:ext cx="1028400" cy="3078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800" b="1" i="0" u="none" strike="noStrike" kern="0" cap="none" spc="0" normalizeH="0" baseline="0" noProof="0">
                <a:ln>
                  <a:noFill/>
                </a:ln>
                <a:solidFill>
                  <a:srgbClr val="002F54"/>
                </a:solidFill>
                <a:effectLst/>
                <a:uLnTx/>
                <a:uFillTx/>
                <a:latin typeface="Arial"/>
                <a:cs typeface="Arial"/>
                <a:sym typeface="Arial"/>
              </a:rPr>
              <a:t>Tháng 6-7</a:t>
            </a:r>
          </a:p>
        </p:txBody>
      </p:sp>
      <p:sp>
        <p:nvSpPr>
          <p:cNvPr id="597" name="Google Shape;597;p60"/>
          <p:cNvSpPr txBox="1"/>
          <p:nvPr/>
        </p:nvSpPr>
        <p:spPr>
          <a:xfrm>
            <a:off x="5752650" y="1369366"/>
            <a:ext cx="1028400" cy="3078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800" b="1" i="0" u="none" strike="noStrike" kern="0" cap="none" spc="0" normalizeH="0" baseline="0" noProof="0">
                <a:ln>
                  <a:noFill/>
                </a:ln>
                <a:solidFill>
                  <a:srgbClr val="002F54"/>
                </a:solidFill>
                <a:effectLst/>
                <a:uLnTx/>
                <a:uFillTx/>
                <a:latin typeface="Arial"/>
                <a:cs typeface="Arial"/>
                <a:sym typeface="Arial"/>
              </a:rPr>
              <a:t>Tháng 8-11</a:t>
            </a:r>
          </a:p>
        </p:txBody>
      </p:sp>
      <p:sp>
        <p:nvSpPr>
          <p:cNvPr id="598" name="Google Shape;598;p60"/>
          <p:cNvSpPr txBox="1"/>
          <p:nvPr/>
        </p:nvSpPr>
        <p:spPr>
          <a:xfrm>
            <a:off x="7444950" y="1369366"/>
            <a:ext cx="1117200" cy="3078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800" b="1" i="0" u="none" strike="noStrike" kern="0" cap="none" spc="0" normalizeH="0" baseline="0" noProof="0">
                <a:ln>
                  <a:noFill/>
                </a:ln>
                <a:solidFill>
                  <a:srgbClr val="002F54"/>
                </a:solidFill>
                <a:effectLst/>
                <a:uLnTx/>
                <a:uFillTx/>
                <a:latin typeface="Arial"/>
                <a:cs typeface="Arial"/>
                <a:sym typeface="Arial"/>
              </a:rPr>
              <a:t>Tháng 12</a:t>
            </a:r>
          </a:p>
        </p:txBody>
      </p:sp>
      <p:graphicFrame>
        <p:nvGraphicFramePr>
          <p:cNvPr id="599" name="Google Shape;599;p60"/>
          <p:cNvGraphicFramePr/>
          <p:nvPr/>
        </p:nvGraphicFramePr>
        <p:xfrm>
          <a:off x="512425" y="2144600"/>
          <a:ext cx="1374900" cy="2319302"/>
        </p:xfrm>
        <a:graphic>
          <a:graphicData uri="http://schemas.openxmlformats.org/drawingml/2006/table">
            <a:tbl>
              <a:tblPr>
                <a:noFill/>
                <a:tableStyleId>{DC99E7BC-81BC-4AFE-97A5-D6B88C13CA13}</a:tableStyleId>
              </a:tblPr>
              <a:tblGrid>
                <a:gridCol w="1374900">
                  <a:extLst>
                    <a:ext uri="{9D8B030D-6E8A-4147-A177-3AD203B41FA5}">
                      <a16:colId xmlns:a16="http://schemas.microsoft.com/office/drawing/2014/main" val="20000"/>
                    </a:ext>
                  </a:extLst>
                </a:gridCol>
              </a:tblGrid>
              <a:tr h="317900">
                <a:tc>
                  <a:txBody>
                    <a:bodyPr/>
                    <a:lstStyle/>
                    <a:p>
                      <a:pPr marL="0" lvl="0" indent="0" algn="ctr" rtl="0">
                        <a:lnSpc>
                          <a:spcPct val="115000"/>
                        </a:lnSpc>
                        <a:spcBef>
                          <a:spcPts val="0"/>
                        </a:spcBef>
                        <a:spcAft>
                          <a:spcPts val="0"/>
                        </a:spcAft>
                        <a:buNone/>
                      </a:pPr>
                      <a:r>
                        <a:rPr lang="vi-VN" sz="750">
                          <a:solidFill>
                            <a:schemeClr val="dk1"/>
                          </a:solidFill>
                        </a:rPr>
                        <a:t>Tham vấn các bên liên quan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0"/>
                  </a:ext>
                </a:extLst>
              </a:tr>
              <a:tr h="422275">
                <a:tc>
                  <a:txBody>
                    <a:bodyPr/>
                    <a:lstStyle/>
                    <a:p>
                      <a:pPr marL="0" lvl="0" indent="0" algn="ctr" rtl="0">
                        <a:lnSpc>
                          <a:spcPct val="115000"/>
                        </a:lnSpc>
                        <a:spcBef>
                          <a:spcPts val="0"/>
                        </a:spcBef>
                        <a:spcAft>
                          <a:spcPts val="0"/>
                        </a:spcAft>
                        <a:buNone/>
                      </a:pPr>
                      <a:r>
                        <a:rPr lang="vi-VN" sz="750">
                          <a:solidFill>
                            <a:schemeClr val="dk1"/>
                          </a:solidFill>
                        </a:rPr>
                        <a:t>Tinh chỉnh Tuyên bố thử thách ở mỗi lĩnh vực</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1"/>
                  </a:ext>
                </a:extLst>
              </a:tr>
              <a:tr h="422275">
                <a:tc>
                  <a:txBody>
                    <a:bodyPr/>
                    <a:lstStyle/>
                    <a:p>
                      <a:pPr marL="0" lvl="0" indent="0" algn="ctr" rtl="0">
                        <a:lnSpc>
                          <a:spcPct val="115000"/>
                        </a:lnSpc>
                        <a:spcBef>
                          <a:spcPts val="0"/>
                        </a:spcBef>
                        <a:spcAft>
                          <a:spcPts val="0"/>
                        </a:spcAft>
                        <a:buNone/>
                      </a:pPr>
                      <a:r>
                        <a:rPr lang="vi-VN" sz="750">
                          <a:solidFill>
                            <a:schemeClr val="dk1"/>
                          </a:solidFill>
                        </a:rPr>
                        <a:t>Thẩm định: Quy định, pháp lý</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2"/>
                  </a:ext>
                </a:extLst>
              </a:tr>
              <a:tr h="422275">
                <a:tc>
                  <a:txBody>
                    <a:bodyPr/>
                    <a:lstStyle/>
                    <a:p>
                      <a:pPr marL="0" lvl="0" indent="0" algn="ctr" rtl="0">
                        <a:lnSpc>
                          <a:spcPct val="115000"/>
                        </a:lnSpc>
                        <a:spcBef>
                          <a:spcPts val="0"/>
                        </a:spcBef>
                        <a:spcAft>
                          <a:spcPts val="0"/>
                        </a:spcAft>
                        <a:buNone/>
                      </a:pPr>
                      <a:r>
                        <a:rPr lang="vi-VN" sz="750">
                          <a:solidFill>
                            <a:schemeClr val="dk1"/>
                          </a:solidFill>
                        </a:rPr>
                        <a:t>Trình diễn &amp; Thúc đẩy quan hệ hợp tác</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3"/>
                  </a:ext>
                </a:extLst>
              </a:tr>
              <a:tr h="681300">
                <a:tc>
                  <a:txBody>
                    <a:bodyPr/>
                    <a:lstStyle/>
                    <a:p>
                      <a:pPr marL="0" lvl="0" indent="0" algn="ctr" rtl="0">
                        <a:lnSpc>
                          <a:spcPct val="115000"/>
                        </a:lnSpc>
                        <a:spcBef>
                          <a:spcPts val="0"/>
                        </a:spcBef>
                        <a:spcAft>
                          <a:spcPts val="0"/>
                        </a:spcAft>
                        <a:buNone/>
                      </a:pPr>
                      <a:r>
                        <a:rPr lang="vi-VN" sz="750">
                          <a:solidFill>
                            <a:schemeClr val="dk1"/>
                          </a:solidFill>
                        </a:rPr>
                        <a:t>Chiến dịch marketing và tiếp cận, bao gồm Mạng xã hội, PR/Truyền thông và Tiếp cận trực tiếp</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600" name="Google Shape;600;p60"/>
          <p:cNvGraphicFramePr/>
          <p:nvPr/>
        </p:nvGraphicFramePr>
        <p:xfrm>
          <a:off x="2197363" y="2144600"/>
          <a:ext cx="1374900" cy="2301193"/>
        </p:xfrm>
        <a:graphic>
          <a:graphicData uri="http://schemas.openxmlformats.org/drawingml/2006/table">
            <a:tbl>
              <a:tblPr>
                <a:noFill/>
                <a:tableStyleId>{DC99E7BC-81BC-4AFE-97A5-D6B88C13CA13}</a:tableStyleId>
              </a:tblPr>
              <a:tblGrid>
                <a:gridCol w="1374900">
                  <a:extLst>
                    <a:ext uri="{9D8B030D-6E8A-4147-A177-3AD203B41FA5}">
                      <a16:colId xmlns:a16="http://schemas.microsoft.com/office/drawing/2014/main" val="20000"/>
                    </a:ext>
                  </a:extLst>
                </a:gridCol>
              </a:tblGrid>
              <a:tr h="317900">
                <a:tc>
                  <a:txBody>
                    <a:bodyPr/>
                    <a:lstStyle/>
                    <a:p>
                      <a:pPr marL="0" lvl="0" indent="0" algn="ctr" rtl="0">
                        <a:lnSpc>
                          <a:spcPct val="115000"/>
                        </a:lnSpc>
                        <a:spcBef>
                          <a:spcPts val="0"/>
                        </a:spcBef>
                        <a:spcAft>
                          <a:spcPts val="0"/>
                        </a:spcAft>
                        <a:buNone/>
                      </a:pPr>
                      <a:r>
                        <a:rPr lang="vi-VN" sz="750">
                          <a:solidFill>
                            <a:schemeClr val="dk1"/>
                          </a:solidFill>
                        </a:rPr>
                        <a:t>Nhận hồ sơ</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0"/>
                  </a:ext>
                </a:extLst>
              </a:tr>
              <a:tr h="422275">
                <a:tc>
                  <a:txBody>
                    <a:bodyPr/>
                    <a:lstStyle/>
                    <a:p>
                      <a:pPr marL="0" lvl="0" indent="0" algn="ctr" rtl="0">
                        <a:lnSpc>
                          <a:spcPct val="115000"/>
                        </a:lnSpc>
                        <a:spcBef>
                          <a:spcPts val="0"/>
                        </a:spcBef>
                        <a:spcAft>
                          <a:spcPts val="0"/>
                        </a:spcAft>
                        <a:buNone/>
                      </a:pPr>
                      <a:r>
                        <a:rPr lang="vi-VN" sz="750">
                          <a:solidFill>
                            <a:schemeClr val="dk1"/>
                          </a:solidFill>
                        </a:rPr>
                        <a:t>Sàng lọc hồ sơ</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1"/>
                  </a:ext>
                </a:extLst>
              </a:tr>
              <a:tr h="434925">
                <a:tc>
                  <a:txBody>
                    <a:bodyPr/>
                    <a:lstStyle/>
                    <a:p>
                      <a:pPr marL="0" lvl="0" indent="0" algn="ctr" rtl="0">
                        <a:lnSpc>
                          <a:spcPct val="115000"/>
                        </a:lnSpc>
                        <a:spcBef>
                          <a:spcPts val="0"/>
                        </a:spcBef>
                        <a:spcAft>
                          <a:spcPts val="0"/>
                        </a:spcAft>
                        <a:buNone/>
                      </a:pPr>
                      <a:r>
                        <a:rPr lang="vi-VN" sz="750">
                          <a:solidFill>
                            <a:schemeClr val="dk1"/>
                          </a:solidFill>
                        </a:rPr>
                        <a:t>Đánh giá sơ bộ tính khả thi</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2"/>
                  </a:ext>
                </a:extLst>
              </a:tr>
              <a:tr h="428575">
                <a:tc>
                  <a:txBody>
                    <a:bodyPr/>
                    <a:lstStyle/>
                    <a:p>
                      <a:pPr marL="0" lvl="0" indent="0" algn="ctr" rtl="0">
                        <a:lnSpc>
                          <a:spcPct val="115000"/>
                        </a:lnSpc>
                        <a:spcBef>
                          <a:spcPts val="0"/>
                        </a:spcBef>
                        <a:spcAft>
                          <a:spcPts val="0"/>
                        </a:spcAft>
                        <a:buNone/>
                      </a:pPr>
                      <a:r>
                        <a:rPr lang="vi-VN" sz="750">
                          <a:solidFill>
                            <a:schemeClr val="dk1"/>
                          </a:solidFill>
                        </a:rPr>
                        <a:t>Chấp thuận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3"/>
                  </a:ext>
                </a:extLst>
              </a:tr>
              <a:tr h="681300">
                <a:tc>
                  <a:txBody>
                    <a:bodyPr/>
                    <a:lstStyle/>
                    <a:p>
                      <a:pPr marL="0" lvl="0" indent="0" algn="ctr" rtl="0">
                        <a:lnSpc>
                          <a:spcPct val="115000"/>
                        </a:lnSpc>
                        <a:spcBef>
                          <a:spcPts val="0"/>
                        </a:spcBef>
                        <a:spcAft>
                          <a:spcPts val="0"/>
                        </a:spcAft>
                        <a:buNone/>
                      </a:pPr>
                      <a:r>
                        <a:rPr lang="vi-VN" sz="750" dirty="0">
                          <a:solidFill>
                            <a:schemeClr val="dk1"/>
                          </a:solidFill>
                        </a:rPr>
                        <a:t>Thông báo kết quả tuyển chọn: Sự kiện và Truyền thông/</a:t>
                      </a:r>
                    </a:p>
                    <a:p>
                      <a:pPr marL="0" lvl="0" indent="0" algn="ctr" rtl="0">
                        <a:lnSpc>
                          <a:spcPct val="115000"/>
                        </a:lnSpc>
                        <a:spcBef>
                          <a:spcPts val="0"/>
                        </a:spcBef>
                        <a:spcAft>
                          <a:spcPts val="0"/>
                        </a:spcAft>
                        <a:buNone/>
                      </a:pPr>
                      <a:r>
                        <a:rPr lang="vi-VN" sz="750" dirty="0">
                          <a:solidFill>
                            <a:schemeClr val="dk1"/>
                          </a:solidFill>
                        </a:rPr>
                        <a:t>Đưa tin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601" name="Google Shape;601;p60"/>
          <p:cNvGraphicFramePr/>
          <p:nvPr/>
        </p:nvGraphicFramePr>
        <p:xfrm>
          <a:off x="3887088" y="2144600"/>
          <a:ext cx="1374900" cy="2025228"/>
        </p:xfrm>
        <a:graphic>
          <a:graphicData uri="http://schemas.openxmlformats.org/drawingml/2006/table">
            <a:tbl>
              <a:tblPr>
                <a:noFill/>
                <a:tableStyleId>{DC99E7BC-81BC-4AFE-97A5-D6B88C13CA13}</a:tableStyleId>
              </a:tblPr>
              <a:tblGrid>
                <a:gridCol w="1374900">
                  <a:extLst>
                    <a:ext uri="{9D8B030D-6E8A-4147-A177-3AD203B41FA5}">
                      <a16:colId xmlns:a16="http://schemas.microsoft.com/office/drawing/2014/main" val="20000"/>
                    </a:ext>
                  </a:extLst>
                </a:gridCol>
              </a:tblGrid>
              <a:tr h="428600">
                <a:tc>
                  <a:txBody>
                    <a:bodyPr/>
                    <a:lstStyle/>
                    <a:p>
                      <a:pPr marL="0" lvl="0" indent="0" algn="ctr" rtl="0">
                        <a:lnSpc>
                          <a:spcPct val="115000"/>
                        </a:lnSpc>
                        <a:spcBef>
                          <a:spcPts val="0"/>
                        </a:spcBef>
                        <a:spcAft>
                          <a:spcPts val="0"/>
                        </a:spcAft>
                        <a:buNone/>
                      </a:pPr>
                      <a:r>
                        <a:rPr lang="vi-VN" sz="750">
                          <a:solidFill>
                            <a:schemeClr val="dk1"/>
                          </a:solidFill>
                        </a:rPr>
                        <a:t>Cố vấn và Hội thảo dành cho Nhà cung cấp giải pháp</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0"/>
                  </a:ext>
                </a:extLst>
              </a:tr>
              <a:tr h="428600">
                <a:tc>
                  <a:txBody>
                    <a:bodyPr/>
                    <a:lstStyle/>
                    <a:p>
                      <a:pPr marL="0" lvl="0" indent="0" algn="ctr" rtl="0">
                        <a:lnSpc>
                          <a:spcPct val="115000"/>
                        </a:lnSpc>
                        <a:spcBef>
                          <a:spcPts val="0"/>
                        </a:spcBef>
                        <a:spcAft>
                          <a:spcPts val="0"/>
                        </a:spcAft>
                        <a:buNone/>
                      </a:pPr>
                      <a:r>
                        <a:rPr lang="vi-VN" sz="750">
                          <a:solidFill>
                            <a:schemeClr val="dk1"/>
                          </a:solidFill>
                        </a:rPr>
                        <a:t>Xây dựng đề xuất Sandbox</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1"/>
                  </a:ext>
                </a:extLst>
              </a:tr>
              <a:tr h="428600">
                <a:tc>
                  <a:txBody>
                    <a:bodyPr/>
                    <a:lstStyle/>
                    <a:p>
                      <a:pPr marL="0" lvl="0" indent="0" algn="ctr" rtl="0">
                        <a:lnSpc>
                          <a:spcPct val="115000"/>
                        </a:lnSpc>
                        <a:spcBef>
                          <a:spcPts val="0"/>
                        </a:spcBef>
                        <a:spcAft>
                          <a:spcPts val="0"/>
                        </a:spcAft>
                        <a:buNone/>
                      </a:pPr>
                      <a:r>
                        <a:rPr lang="vi-VN" sz="750">
                          <a:solidFill>
                            <a:schemeClr val="dk1"/>
                          </a:solidFill>
                        </a:rPr>
                        <a:t>Đánh giá tính khả thi</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2"/>
                  </a:ext>
                </a:extLst>
              </a:tr>
              <a:tr h="428600">
                <a:tc>
                  <a:txBody>
                    <a:bodyPr/>
                    <a:lstStyle/>
                    <a:p>
                      <a:pPr marL="0" lvl="0" indent="0" algn="ctr" rtl="0">
                        <a:lnSpc>
                          <a:spcPct val="115000"/>
                        </a:lnSpc>
                        <a:spcBef>
                          <a:spcPts val="0"/>
                        </a:spcBef>
                        <a:spcAft>
                          <a:spcPts val="0"/>
                        </a:spcAft>
                        <a:buNone/>
                      </a:pPr>
                      <a:r>
                        <a:rPr lang="vi-VN" sz="750">
                          <a:solidFill>
                            <a:schemeClr val="dk1"/>
                          </a:solidFill>
                        </a:rPr>
                        <a:t>Truyền thông/ Đưa tin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endParaRPr lang="en-US" dirty="0"/>
                    </a:p>
                  </a:txBody>
                  <a:tcPr>
                    <a:lnT w="9525" cap="flat" cmpd="sng" algn="ctr">
                      <a:solidFill>
                        <a:srgbClr val="9E9E9E">
                          <a:alpha val="0"/>
                        </a:srgbClr>
                      </a:solidFill>
                      <a:prstDash val="solid"/>
                      <a:round/>
                      <a:headEnd type="none" w="sm" len="sm"/>
                      <a:tailEnd type="none" w="sm" len="sm"/>
                    </a:lnT>
                  </a:tcPr>
                </a:tc>
                <a:extLst>
                  <a:ext uri="{0D108BD9-81ED-4DB2-BD59-A6C34878D82A}">
                    <a16:rowId xmlns:a16="http://schemas.microsoft.com/office/drawing/2014/main" val="10004"/>
                  </a:ext>
                </a:extLst>
              </a:tr>
            </a:tbl>
          </a:graphicData>
        </a:graphic>
      </p:graphicFrame>
      <p:graphicFrame>
        <p:nvGraphicFramePr>
          <p:cNvPr id="602" name="Google Shape;602;p60"/>
          <p:cNvGraphicFramePr/>
          <p:nvPr/>
        </p:nvGraphicFramePr>
        <p:xfrm>
          <a:off x="5611938" y="2136900"/>
          <a:ext cx="1374900" cy="1998750"/>
        </p:xfrm>
        <a:graphic>
          <a:graphicData uri="http://schemas.openxmlformats.org/drawingml/2006/table">
            <a:tbl>
              <a:tblPr>
                <a:noFill/>
                <a:tableStyleId>{DC99E7BC-81BC-4AFE-97A5-D6B88C13CA13}</a:tableStyleId>
              </a:tblPr>
              <a:tblGrid>
                <a:gridCol w="1374900">
                  <a:extLst>
                    <a:ext uri="{9D8B030D-6E8A-4147-A177-3AD203B41FA5}">
                      <a16:colId xmlns:a16="http://schemas.microsoft.com/office/drawing/2014/main" val="20000"/>
                    </a:ext>
                  </a:extLst>
                </a:gridCol>
              </a:tblGrid>
              <a:tr h="317900">
                <a:tc>
                  <a:txBody>
                    <a:bodyPr/>
                    <a:lstStyle/>
                    <a:p>
                      <a:pPr marL="0" lvl="0" indent="0" algn="ctr" rtl="0">
                        <a:lnSpc>
                          <a:spcPct val="115000"/>
                        </a:lnSpc>
                        <a:spcBef>
                          <a:spcPts val="0"/>
                        </a:spcBef>
                        <a:spcAft>
                          <a:spcPts val="0"/>
                        </a:spcAft>
                        <a:buNone/>
                      </a:pPr>
                      <a:r>
                        <a:rPr lang="vi-VN" sz="750">
                          <a:solidFill>
                            <a:schemeClr val="dk1"/>
                          </a:solidFill>
                        </a:rPr>
                        <a:t>Lựa chọn POC sandbox</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0"/>
                  </a:ext>
                </a:extLst>
              </a:tr>
              <a:tr h="422275">
                <a:tc>
                  <a:txBody>
                    <a:bodyPr/>
                    <a:lstStyle/>
                    <a:p>
                      <a:pPr marL="0" lvl="0" indent="0" algn="ctr" rtl="0">
                        <a:lnSpc>
                          <a:spcPct val="115000"/>
                        </a:lnSpc>
                        <a:spcBef>
                          <a:spcPts val="0"/>
                        </a:spcBef>
                        <a:spcAft>
                          <a:spcPts val="0"/>
                        </a:spcAft>
                        <a:buNone/>
                      </a:pPr>
                      <a:r>
                        <a:rPr lang="vi-VN" sz="750">
                          <a:solidFill>
                            <a:schemeClr val="dk1"/>
                          </a:solidFill>
                        </a:rPr>
                        <a:t>Tài trợ POC Sandbox </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1"/>
                  </a:ext>
                </a:extLst>
              </a:tr>
              <a:tr h="434925">
                <a:tc>
                  <a:txBody>
                    <a:bodyPr/>
                    <a:lstStyle/>
                    <a:p>
                      <a:pPr marL="0" lvl="0" indent="0" algn="ctr" rtl="0">
                        <a:lnSpc>
                          <a:spcPct val="115000"/>
                        </a:lnSpc>
                        <a:spcBef>
                          <a:spcPts val="0"/>
                        </a:spcBef>
                        <a:spcAft>
                          <a:spcPts val="0"/>
                        </a:spcAft>
                        <a:buNone/>
                      </a:pPr>
                      <a:r>
                        <a:rPr lang="vi-VN" sz="750">
                          <a:solidFill>
                            <a:schemeClr val="dk1"/>
                          </a:solidFill>
                        </a:rPr>
                        <a:t>Giám sát POC Sandbox </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2"/>
                  </a:ext>
                </a:extLst>
              </a:tr>
              <a:tr h="428575">
                <a:tc>
                  <a:txBody>
                    <a:bodyPr/>
                    <a:lstStyle/>
                    <a:p>
                      <a:pPr marL="0" lvl="0" indent="0" algn="ctr" rtl="0">
                        <a:lnSpc>
                          <a:spcPct val="115000"/>
                        </a:lnSpc>
                        <a:spcBef>
                          <a:spcPts val="0"/>
                        </a:spcBef>
                        <a:spcAft>
                          <a:spcPts val="0"/>
                        </a:spcAft>
                        <a:buNone/>
                      </a:pPr>
                      <a:r>
                        <a:rPr lang="vi-VN" sz="750">
                          <a:solidFill>
                            <a:schemeClr val="dk1"/>
                          </a:solidFill>
                        </a:rPr>
                        <a:t>Đánh giá POC Sandbox </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3"/>
                  </a:ext>
                </a:extLst>
              </a:tr>
              <a:tr h="395075">
                <a:tc>
                  <a:txBody>
                    <a:bodyPr/>
                    <a:lstStyle/>
                    <a:p>
                      <a:pPr marL="0" lvl="0" indent="0" algn="ctr" rtl="0">
                        <a:lnSpc>
                          <a:spcPct val="115000"/>
                        </a:lnSpc>
                        <a:spcBef>
                          <a:spcPts val="0"/>
                        </a:spcBef>
                        <a:spcAft>
                          <a:spcPts val="0"/>
                        </a:spcAft>
                        <a:buNone/>
                      </a:pPr>
                      <a:r>
                        <a:rPr lang="vi-VN" sz="750">
                          <a:solidFill>
                            <a:schemeClr val="dk1"/>
                          </a:solidFill>
                        </a:rPr>
                        <a:t>Truyền thông/ Đưa tin</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603" name="Google Shape;603;p60"/>
          <p:cNvGraphicFramePr/>
          <p:nvPr/>
        </p:nvGraphicFramePr>
        <p:xfrm>
          <a:off x="7261763" y="2136900"/>
          <a:ext cx="1374900" cy="2044323"/>
        </p:xfrm>
        <a:graphic>
          <a:graphicData uri="http://schemas.openxmlformats.org/drawingml/2006/table">
            <a:tbl>
              <a:tblPr>
                <a:noFill/>
                <a:tableStyleId>{DC99E7BC-81BC-4AFE-97A5-D6B88C13CA13}</a:tableStyleId>
              </a:tblPr>
              <a:tblGrid>
                <a:gridCol w="1374900">
                  <a:extLst>
                    <a:ext uri="{9D8B030D-6E8A-4147-A177-3AD203B41FA5}">
                      <a16:colId xmlns:a16="http://schemas.microsoft.com/office/drawing/2014/main" val="20000"/>
                    </a:ext>
                  </a:extLst>
                </a:gridCol>
              </a:tblGrid>
              <a:tr h="317900">
                <a:tc>
                  <a:txBody>
                    <a:bodyPr/>
                    <a:lstStyle/>
                    <a:p>
                      <a:pPr marL="0" lvl="0" indent="0" algn="ctr" rtl="0">
                        <a:lnSpc>
                          <a:spcPct val="115000"/>
                        </a:lnSpc>
                        <a:spcBef>
                          <a:spcPts val="0"/>
                        </a:spcBef>
                        <a:spcAft>
                          <a:spcPts val="0"/>
                        </a:spcAft>
                        <a:buNone/>
                      </a:pPr>
                      <a:r>
                        <a:rPr lang="vi-VN" sz="750">
                          <a:solidFill>
                            <a:schemeClr val="dk1"/>
                          </a:solidFill>
                        </a:rPr>
                        <a:t>Giám sát &amp; Đánh giá / Đánh giá tác động độc lập</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B7B7B7"/>
                      </a:solidFill>
                      <a:prstDash val="solid"/>
                      <a:round/>
                      <a:headEnd type="none" w="sm" len="sm"/>
                      <a:tailEnd type="none" w="sm" len="sm"/>
                    </a:lnB>
                  </a:tcPr>
                </a:tc>
                <a:extLst>
                  <a:ext uri="{0D108BD9-81ED-4DB2-BD59-A6C34878D82A}">
                    <a16:rowId xmlns:a16="http://schemas.microsoft.com/office/drawing/2014/main" val="10000"/>
                  </a:ext>
                </a:extLst>
              </a:tr>
              <a:tr h="422275">
                <a:tc>
                  <a:txBody>
                    <a:bodyPr/>
                    <a:lstStyle/>
                    <a:p>
                      <a:pPr marL="0" lvl="0" indent="0" algn="l" rtl="0">
                        <a:lnSpc>
                          <a:spcPct val="115000"/>
                        </a:lnSpc>
                        <a:spcBef>
                          <a:spcPts val="0"/>
                        </a:spcBef>
                        <a:spcAft>
                          <a:spcPts val="0"/>
                        </a:spcAft>
                        <a:buNone/>
                      </a:pPr>
                      <a:r>
                        <a:rPr lang="vi-VN" sz="750">
                          <a:solidFill>
                            <a:schemeClr val="dk1"/>
                          </a:solidFill>
                        </a:rPr>
                        <a:t>Bài học kinh nghiệm:</a:t>
                      </a:r>
                    </a:p>
                    <a:p>
                      <a:pPr marL="171450" lvl="0" indent="-161925" algn="l" rtl="0">
                        <a:spcBef>
                          <a:spcPts val="1000"/>
                        </a:spcBef>
                        <a:spcAft>
                          <a:spcPts val="0"/>
                        </a:spcAft>
                        <a:buClr>
                          <a:schemeClr val="dk1"/>
                        </a:buClr>
                        <a:buSzPts val="750"/>
                        <a:buChar char="●"/>
                      </a:pPr>
                      <a:r>
                        <a:rPr lang="vi-VN" sz="750">
                          <a:solidFill>
                            <a:schemeClr val="dk1"/>
                          </a:solidFill>
                        </a:rPr>
                        <a:t>Cơ hội cho các giải pháp dữ liệu mở</a:t>
                      </a:r>
                    </a:p>
                    <a:p>
                      <a:pPr marL="171450" lvl="0" indent="-161925" algn="l" rtl="0">
                        <a:spcBef>
                          <a:spcPts val="1000"/>
                        </a:spcBef>
                        <a:spcAft>
                          <a:spcPts val="0"/>
                        </a:spcAft>
                        <a:buClr>
                          <a:schemeClr val="dk1"/>
                        </a:buClr>
                        <a:buSzPts val="750"/>
                        <a:buChar char="●"/>
                      </a:pPr>
                      <a:r>
                        <a:rPr lang="vi-VN" sz="750">
                          <a:solidFill>
                            <a:schemeClr val="dk1"/>
                          </a:solidFill>
                        </a:rPr>
                        <a:t>Những ràng buộc đối với các giải pháp dữ liệu mở</a:t>
                      </a:r>
                    </a:p>
                    <a:p>
                      <a:pPr marL="171450" lvl="0" indent="-161925" algn="l" rtl="0">
                        <a:spcBef>
                          <a:spcPts val="1000"/>
                        </a:spcBef>
                        <a:spcAft>
                          <a:spcPts val="0"/>
                        </a:spcAft>
                        <a:buClr>
                          <a:schemeClr val="dk1"/>
                        </a:buClr>
                        <a:buSzPts val="750"/>
                        <a:buChar char="●"/>
                      </a:pPr>
                      <a:r>
                        <a:rPr lang="vi-VN" sz="750">
                          <a:solidFill>
                            <a:schemeClr val="dk1"/>
                          </a:solidFill>
                        </a:rPr>
                        <a:t>Khuyến nghị cho Tp.HCM và Chính phủ Việt Nam</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B7B7B7"/>
                      </a:solidFill>
                      <a:prstDash val="solid"/>
                      <a:round/>
                      <a:headEnd type="none" w="sm" len="sm"/>
                      <a:tailEnd type="none" w="sm" len="sm"/>
                    </a:lnT>
                    <a:lnB w="9525" cap="flat" cmpd="sng">
                      <a:solidFill>
                        <a:srgbClr val="B7B7B7">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cxnSp>
        <p:nvCxnSpPr>
          <p:cNvPr id="604" name="Google Shape;604;p60"/>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608"/>
        <p:cNvGrpSpPr/>
        <p:nvPr/>
      </p:nvGrpSpPr>
      <p:grpSpPr>
        <a:xfrm>
          <a:off x="0" y="0"/>
          <a:ext cx="0" cy="0"/>
          <a:chOff x="0" y="0"/>
          <a:chExt cx="0" cy="0"/>
        </a:xfrm>
      </p:grpSpPr>
      <p:sp>
        <p:nvSpPr>
          <p:cNvPr id="609" name="Google Shape;609;p61"/>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Quy trình cơ bản</a:t>
            </a:r>
          </a:p>
        </p:txBody>
      </p:sp>
      <p:cxnSp>
        <p:nvCxnSpPr>
          <p:cNvPr id="610" name="Google Shape;610;p61"/>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611" name="Google Shape;611;p61"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6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17" name="Google Shape;617;p62"/>
          <p:cNvSpPr/>
          <p:nvPr/>
        </p:nvSpPr>
        <p:spPr>
          <a:xfrm>
            <a:off x="456675" y="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244"/>
                </a:solidFill>
                <a:effectLst/>
                <a:uLnTx/>
                <a:uFillTx/>
                <a:latin typeface="Arial"/>
                <a:cs typeface="Arial"/>
                <a:sym typeface="Arial"/>
              </a:rPr>
              <a:t>NHẬN HỒ SƠ: </a:t>
            </a:r>
            <a:r>
              <a:rPr kumimoji="0" lang="vi-VN" sz="2200" b="1" i="0" u="none" strike="noStrike" kern="0" cap="none" spc="0" normalizeH="0" baseline="0" noProof="0">
                <a:ln>
                  <a:noFill/>
                </a:ln>
                <a:solidFill>
                  <a:srgbClr val="009FDA"/>
                </a:solidFill>
                <a:effectLst/>
                <a:uLnTx/>
                <a:uFillTx/>
                <a:latin typeface="Arial"/>
                <a:cs typeface="Arial"/>
                <a:sym typeface="Arial"/>
              </a:rPr>
              <a:t>ỨNG TUYỂN THAM GIA THỬ THÁCH</a:t>
            </a:r>
          </a:p>
        </p:txBody>
      </p:sp>
      <p:cxnSp>
        <p:nvCxnSpPr>
          <p:cNvPr id="618" name="Google Shape;618;p62"/>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19" name="Google Shape;619;p62"/>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620" name="Google Shape;620;p62"/>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Thử thách</a:t>
            </a:r>
          </a:p>
        </p:txBody>
      </p:sp>
      <p:sp>
        <p:nvSpPr>
          <p:cNvPr id="621" name="Google Shape;621;p62"/>
          <p:cNvSpPr txBox="1">
            <a:spLocks noGrp="1"/>
          </p:cNvSpPr>
          <p:nvPr>
            <p:ph type="body" idx="1"/>
          </p:nvPr>
        </p:nvSpPr>
        <p:spPr>
          <a:xfrm>
            <a:off x="413025" y="4570500"/>
            <a:ext cx="8361900" cy="323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sz="800">
                <a:solidFill>
                  <a:schemeClr val="dk1"/>
                </a:solidFill>
              </a:rPr>
              <a:t>*Theo quy định, Bên tổ chức Thử thách phải ẩn danh và công bố tất cả các câu hỏi đã được giải đáp lên trang web của chương trình Thử thách. </a:t>
            </a:r>
            <a:br>
              <a:rPr lang="vi-VN" sz="800">
                <a:solidFill>
                  <a:schemeClr val="dk1"/>
                </a:solidFill>
              </a:rPr>
            </a:br>
            <a:r>
              <a:rPr lang="vi-VN" sz="800">
                <a:solidFill>
                  <a:schemeClr val="dk1"/>
                </a:solidFill>
              </a:rPr>
              <a:t>Điều này sẽ đảm bảo tính minh bạch và công bằng giữa các bên tham gia. </a:t>
            </a:r>
          </a:p>
        </p:txBody>
      </p:sp>
      <p:sp>
        <p:nvSpPr>
          <p:cNvPr id="622" name="Google Shape;622;p62"/>
          <p:cNvSpPr/>
          <p:nvPr/>
        </p:nvSpPr>
        <p:spPr>
          <a:xfrm>
            <a:off x="395525" y="1827725"/>
            <a:ext cx="1749000" cy="668700"/>
          </a:xfrm>
          <a:prstGeom prst="roundRect">
            <a:avLst>
              <a:gd name="adj" fmla="val 10206"/>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Thông tin chi tiết về đội ứng tuyển</a:t>
            </a:r>
          </a:p>
        </p:txBody>
      </p:sp>
      <p:sp>
        <p:nvSpPr>
          <p:cNvPr id="623" name="Google Shape;623;p62"/>
          <p:cNvSpPr/>
          <p:nvPr/>
        </p:nvSpPr>
        <p:spPr>
          <a:xfrm>
            <a:off x="395525" y="2591590"/>
            <a:ext cx="1749000" cy="1724700"/>
          </a:xfrm>
          <a:prstGeom prst="roundRect">
            <a:avLst>
              <a:gd name="adj" fmla="val 2783"/>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Tóm tắt tổng quan:</a:t>
            </a:r>
            <a:r>
              <a:rPr kumimoji="0" lang="vi-VN" sz="900" b="0" i="0" u="none" strike="noStrike" kern="0" cap="none" spc="0" normalizeH="0" baseline="0" noProof="0">
                <a:ln>
                  <a:noFill/>
                </a:ln>
                <a:solidFill>
                  <a:srgbClr val="000000"/>
                </a:solidFill>
                <a:effectLst/>
                <a:uLnTx/>
                <a:uFillTx/>
                <a:latin typeface="Arial"/>
                <a:cs typeface="Arial"/>
                <a:sym typeface="Arial"/>
              </a:rPr>
              <a:t> gồm bản tóm tắt về giải pháp, cách thức sử dụng dữ liệu mở, công nghệ và các sản phẩm bàn giao  - kết quả hữu hình và vô hình của dự án (dưới 500 từ).</a:t>
            </a:r>
          </a:p>
        </p:txBody>
      </p:sp>
      <p:sp>
        <p:nvSpPr>
          <p:cNvPr id="624" name="Google Shape;624;p62"/>
          <p:cNvSpPr/>
          <p:nvPr/>
        </p:nvSpPr>
        <p:spPr>
          <a:xfrm>
            <a:off x="2233793" y="1827725"/>
            <a:ext cx="4287000" cy="2501400"/>
          </a:xfrm>
          <a:prstGeom prst="roundRect">
            <a:avLst>
              <a:gd name="adj" fmla="val 2956"/>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Đề xuất dự án cơ sở</a:t>
            </a:r>
            <a:r>
              <a:rPr kumimoji="0" lang="vi-VN" sz="900" b="0" i="0" u="none" strike="noStrike" kern="0" cap="none" spc="0" normalizeH="0" baseline="0" noProof="0">
                <a:ln>
                  <a:noFill/>
                </a:ln>
                <a:solidFill>
                  <a:srgbClr val="000000"/>
                </a:solidFill>
                <a:effectLst/>
                <a:uLnTx/>
                <a:uFillTx/>
                <a:latin typeface="Arial"/>
                <a:cs typeface="Arial"/>
                <a:sym typeface="Arial"/>
              </a:rPr>
              <a:t> theo mẫu ứng tuyển, bao gồm:</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Vấn đề mà giải pháp đang tìm cách giải quyết</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Công nghệ cần thiết cho giải pháp</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Dữ liệu mở cần thiết cho giải pháp mà Tp.HCM có thể cung cấp</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Các lợi ích tiềm năng (ví dụ như giải pháp này mới lạ / khác gì so với những giải pháp hiện có, tiềm năng tiết kiệm chi phí và nhân lực)</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khả thi về vận hành: Người dùng cuối và đối tác tiềm năng </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khả thi trong kinh doanh (thương mại hóa/thông tin sâu đưa vào mô hình kinh doanh)</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Năng lực và chuyên môn của nhóm để triển khai (khả năng và nguồn lực cam kết)</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Thông tin chi tiết về POC/MVP nếu có</a:t>
            </a:r>
          </a:p>
          <a:p>
            <a:pPr marL="342900" marR="0" lvl="2" indent="-285750" algn="l" defTabSz="914400" rtl="0" eaLnBrk="1" fontAlgn="auto" latinLnBrk="0" hangingPunct="1">
              <a:lnSpc>
                <a:spcPct val="12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Các nội dung khác (theo yêu cầu cụ thể của Bản tóm tắt thử thách - Challenge Brief).</a:t>
            </a:r>
          </a:p>
        </p:txBody>
      </p:sp>
      <p:sp>
        <p:nvSpPr>
          <p:cNvPr id="625" name="Google Shape;625;p62"/>
          <p:cNvSpPr/>
          <p:nvPr/>
        </p:nvSpPr>
        <p:spPr>
          <a:xfrm>
            <a:off x="6599871" y="1827725"/>
            <a:ext cx="2121000" cy="721200"/>
          </a:xfrm>
          <a:prstGeom prst="roundRect">
            <a:avLst>
              <a:gd name="adj" fmla="val 7595"/>
            </a:avLst>
          </a:prstGeom>
          <a:solidFill>
            <a:schemeClr val="lt2"/>
          </a:solidFill>
          <a:ln>
            <a:noFill/>
          </a:ln>
        </p:spPr>
        <p:txBody>
          <a:bodyPr spcFirstLastPara="1" wrap="square" lIns="91425" tIns="91425" rIns="91425" bIns="91425" anchor="ctr" anchorCtr="0">
            <a:noAutofit/>
          </a:bodyPr>
          <a:lstStyle/>
          <a:p>
            <a:pPr marL="17145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Tuyên bố về tính đủ điều kiện </a:t>
            </a:r>
          </a:p>
          <a:p>
            <a:pPr marL="17145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(Có danh sách kiểm tra đi kèm)</a:t>
            </a:r>
          </a:p>
        </p:txBody>
      </p:sp>
      <p:sp>
        <p:nvSpPr>
          <p:cNvPr id="626" name="Google Shape;626;p62"/>
          <p:cNvSpPr/>
          <p:nvPr/>
        </p:nvSpPr>
        <p:spPr>
          <a:xfrm>
            <a:off x="6610278" y="2616808"/>
            <a:ext cx="2121000" cy="721200"/>
          </a:xfrm>
          <a:prstGeom prst="roundRect">
            <a:avLst>
              <a:gd name="adj" fmla="val 7595"/>
            </a:avLst>
          </a:prstGeom>
          <a:solidFill>
            <a:schemeClr val="lt2"/>
          </a:solidFill>
          <a:ln>
            <a:noFill/>
          </a:ln>
        </p:spPr>
        <p:txBody>
          <a:bodyPr spcFirstLastPara="1" wrap="square" lIns="91425" tIns="91425" rIns="91425" bIns="91425" anchor="ctr" anchorCtr="0">
            <a:noAutofit/>
          </a:bodyPr>
          <a:lstStyle/>
          <a:p>
            <a:pPr marL="17145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900" b="1" i="0" u="none" strike="noStrike" kern="0" cap="none" spc="0" normalizeH="0" baseline="0" noProof="0" dirty="0">
                <a:ln>
                  <a:noFill/>
                </a:ln>
                <a:solidFill>
                  <a:srgbClr val="000000"/>
                </a:solidFill>
                <a:effectLst/>
                <a:uLnTx/>
                <a:uFillTx/>
                <a:latin typeface="Arial"/>
                <a:cs typeface="Arial"/>
                <a:sym typeface="Arial"/>
              </a:rPr>
              <a:t>Đồng ý với Điều khoản và điều kiện của </a:t>
            </a:r>
            <a:r>
              <a:rPr kumimoji="0" lang="en-US" sz="900" b="1" i="0" u="none" strike="noStrike" kern="0" cap="none" spc="0" normalizeH="0" baseline="0" noProof="0" dirty="0" err="1">
                <a:ln>
                  <a:noFill/>
                </a:ln>
                <a:solidFill>
                  <a:srgbClr val="000000"/>
                </a:solidFill>
                <a:effectLst/>
                <a:uLnTx/>
                <a:uFillTx/>
                <a:latin typeface="Arial"/>
                <a:cs typeface="Arial"/>
                <a:sym typeface="Arial"/>
              </a:rPr>
              <a:t>Thử</a:t>
            </a:r>
            <a:r>
              <a:rPr kumimoji="0" lang="en-US" sz="900" b="1" i="0" u="none" strike="noStrike" kern="0" cap="none" spc="0" normalizeH="0" baseline="0" noProof="0" dirty="0">
                <a:ln>
                  <a:noFill/>
                </a:ln>
                <a:solidFill>
                  <a:srgbClr val="000000"/>
                </a:solidFill>
                <a:effectLst/>
                <a:uLnTx/>
                <a:uFillTx/>
                <a:latin typeface="Arial"/>
                <a:cs typeface="Arial"/>
                <a:sym typeface="Arial"/>
              </a:rPr>
              <a:t> </a:t>
            </a:r>
            <a:r>
              <a:rPr kumimoji="0" lang="en-US" sz="900" b="1" i="0" u="none" strike="noStrike" kern="0" cap="none" spc="0" normalizeH="0" baseline="0" noProof="0" dirty="0" err="1">
                <a:ln>
                  <a:noFill/>
                </a:ln>
                <a:solidFill>
                  <a:srgbClr val="000000"/>
                </a:solidFill>
                <a:effectLst/>
                <a:uLnTx/>
                <a:uFillTx/>
                <a:latin typeface="Arial"/>
                <a:cs typeface="Arial"/>
                <a:sym typeface="Arial"/>
              </a:rPr>
              <a:t>thách</a:t>
            </a:r>
            <a:endParaRPr kumimoji="0" lang="vi-VN" sz="900" b="1" i="0" u="none" strike="noStrike" kern="0" cap="none" spc="0" normalizeH="0" baseline="0" noProof="0" dirty="0">
              <a:ln>
                <a:noFill/>
              </a:ln>
              <a:solidFill>
                <a:srgbClr val="000000"/>
              </a:solidFill>
              <a:effectLst/>
              <a:uLnTx/>
              <a:uFillTx/>
              <a:latin typeface="Arial"/>
              <a:cs typeface="Arial"/>
              <a:sym typeface="Arial"/>
            </a:endParaRPr>
          </a:p>
        </p:txBody>
      </p:sp>
      <p:sp>
        <p:nvSpPr>
          <p:cNvPr id="627" name="Google Shape;627;p62"/>
          <p:cNvSpPr txBox="1"/>
          <p:nvPr/>
        </p:nvSpPr>
        <p:spPr>
          <a:xfrm>
            <a:off x="385950" y="1489013"/>
            <a:ext cx="60897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2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Các đội nộp hồ sơ tham gia Thử thách. Hồ sơ bao gồm:</a:t>
            </a:r>
          </a:p>
        </p:txBody>
      </p:sp>
      <p:sp>
        <p:nvSpPr>
          <p:cNvPr id="628" name="Google Shape;628;p62"/>
          <p:cNvSpPr/>
          <p:nvPr/>
        </p:nvSpPr>
        <p:spPr>
          <a:xfrm>
            <a:off x="6610125" y="3405875"/>
            <a:ext cx="2121000" cy="9234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r>
              <a:rPr kumimoji="0" lang="vi-VN" sz="1300" b="1" i="0" u="none" strike="noStrike" kern="0" cap="none" spc="0" normalizeH="0" baseline="0" noProof="0">
                <a:ln>
                  <a:noFill/>
                </a:ln>
                <a:solidFill>
                  <a:srgbClr val="FFFFFF"/>
                </a:solidFill>
                <a:effectLst/>
                <a:uLnTx/>
                <a:uFillTx/>
                <a:latin typeface="Arial"/>
                <a:cs typeface="Arial"/>
                <a:sym typeface="Arial"/>
              </a:rPr>
              <a:t>100 hồ sơ ứng tuyển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63"/>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34" name="Google Shape;634;p63"/>
          <p:cNvSpPr/>
          <p:nvPr/>
        </p:nvSpPr>
        <p:spPr>
          <a:xfrm>
            <a:off x="456675" y="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F54"/>
                </a:solidFill>
                <a:effectLst/>
                <a:uLnTx/>
                <a:uFillTx/>
                <a:latin typeface="Arial"/>
                <a:cs typeface="Arial"/>
                <a:sym typeface="Arial"/>
              </a:rPr>
              <a:t>TIÊU CHÍ ĐÁNH GIÁ: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SÀNG LỌC HỒ SƠ VÀ LẬP DANH SÁCH NGẮN</a:t>
            </a:r>
          </a:p>
        </p:txBody>
      </p:sp>
      <p:cxnSp>
        <p:nvCxnSpPr>
          <p:cNvPr id="635" name="Google Shape;635;p63"/>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36" name="Google Shape;636;p63"/>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637" name="Google Shape;637;p63"/>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Thử thách</a:t>
            </a:r>
          </a:p>
        </p:txBody>
      </p:sp>
      <p:sp>
        <p:nvSpPr>
          <p:cNvPr id="638" name="Google Shape;638;p63"/>
          <p:cNvSpPr/>
          <p:nvPr/>
        </p:nvSpPr>
        <p:spPr>
          <a:xfrm>
            <a:off x="413100" y="1547000"/>
            <a:ext cx="3073500" cy="3030000"/>
          </a:xfrm>
          <a:prstGeom prst="roundRect">
            <a:avLst>
              <a:gd name="adj" fmla="val 4321"/>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B7B7B7"/>
                </a:solidFill>
                <a:effectLst/>
                <a:uLnTx/>
                <a:uFillTx/>
                <a:latin typeface="Arial"/>
                <a:cs typeface="Arial"/>
                <a:sym typeface="Arial"/>
              </a:rPr>
              <a:t>1.</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Ban Quản lý chương trình Thử thách, với ý kiến đóng góp từ Ban Cố vấn và Đơn vị triển khai, sẽ chọn ra 3 giải pháp cho mỗi lĩnh vực được vào giai đoạn tiếp theo và được cấp quyền truy cập vào Cổng dữ liệu mở. </a:t>
            </a:r>
          </a:p>
        </p:txBody>
      </p:sp>
      <p:sp>
        <p:nvSpPr>
          <p:cNvPr id="639" name="Google Shape;639;p63"/>
          <p:cNvSpPr/>
          <p:nvPr/>
        </p:nvSpPr>
        <p:spPr>
          <a:xfrm>
            <a:off x="3576819" y="1547000"/>
            <a:ext cx="3073500" cy="3030000"/>
          </a:xfrm>
          <a:prstGeom prst="roundRect">
            <a:avLst>
              <a:gd name="adj" fmla="val 4321"/>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CCCCCC"/>
                </a:solidFill>
                <a:effectLst/>
                <a:uLnTx/>
                <a:uFillTx/>
                <a:latin typeface="Arial"/>
                <a:cs typeface="Arial"/>
                <a:sym typeface="Arial"/>
              </a:rPr>
              <a:t>2.</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Các giải pháp sẽ được đánh giá theo các tiêu chí sau:</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22860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khả thi về kỹ thuật và tính mới mẻ (30%)</a:t>
            </a:r>
          </a:p>
          <a:p>
            <a:pPr marL="22860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Sử dụng dữ liệu mở (15%)</a:t>
            </a:r>
          </a:p>
          <a:p>
            <a:pPr marL="22860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khả thi trong kinh doanh (25%)</a:t>
            </a:r>
          </a:p>
          <a:p>
            <a:pPr marL="22860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Năng lực và chuyên môn để triển khai các dự án (20%)</a:t>
            </a:r>
          </a:p>
          <a:p>
            <a:pPr marL="22860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rõ ràng và toàn diện của đề xuất và kế hoạch phát triển (10%)</a:t>
            </a:r>
          </a:p>
        </p:txBody>
      </p:sp>
      <p:sp>
        <p:nvSpPr>
          <p:cNvPr id="640" name="Google Shape;640;p63"/>
          <p:cNvSpPr/>
          <p:nvPr/>
        </p:nvSpPr>
        <p:spPr>
          <a:xfrm>
            <a:off x="6729574" y="1547000"/>
            <a:ext cx="2045400" cy="30300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r>
              <a:rPr kumimoji="0" lang="vi-VN" sz="1400" b="1" i="0" u="none" strike="noStrike" kern="0" cap="none" spc="0" normalizeH="0" baseline="0" noProof="0">
                <a:ln>
                  <a:noFill/>
                </a:ln>
                <a:solidFill>
                  <a:srgbClr val="FFFFFF"/>
                </a:solidFill>
                <a:effectLst/>
                <a:uLnTx/>
                <a:uFillTx/>
                <a:latin typeface="Arial"/>
                <a:cs typeface="Arial"/>
                <a:sym typeface="Arial"/>
              </a:rPr>
              <a:t>Tối đa 3 giải pháp cho mỗi lĩnh vực được chọn để đi tiếp vòng Ươm tạo - Giai đoạn 1: </a:t>
            </a:r>
            <a:br>
              <a:rPr kumimoji="0" lang="vi-VN" sz="1400" b="1" i="0" u="none" strike="noStrike" kern="0" cap="none" spc="0" normalizeH="0" baseline="0" noProof="0">
                <a:ln>
                  <a:noFill/>
                </a:ln>
                <a:solidFill>
                  <a:srgbClr val="FFFFFF"/>
                </a:solidFill>
                <a:effectLst/>
                <a:uLnTx/>
                <a:uFillTx/>
                <a:latin typeface="Arial"/>
                <a:cs typeface="Arial"/>
                <a:sym typeface="Arial"/>
              </a:rPr>
            </a:br>
            <a:r>
              <a:rPr kumimoji="0" lang="vi-VN" sz="1400" b="1" i="0" u="none" strike="noStrike" kern="0" cap="none" spc="0" normalizeH="0" baseline="0" noProof="0">
                <a:ln>
                  <a:noFill/>
                </a:ln>
                <a:solidFill>
                  <a:srgbClr val="FFFFFF"/>
                </a:solidFill>
                <a:effectLst/>
                <a:uLnTx/>
                <a:uFillTx/>
                <a:latin typeface="Arial"/>
                <a:cs typeface="Arial"/>
                <a:sym typeface="Arial"/>
              </a:rPr>
              <a:t>Tính khả thi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graphicFrame>
        <p:nvGraphicFramePr>
          <p:cNvPr id="101" name="Google Shape;101;p19"/>
          <p:cNvGraphicFramePr/>
          <p:nvPr/>
        </p:nvGraphicFramePr>
        <p:xfrm>
          <a:off x="456650" y="988950"/>
          <a:ext cx="8237700" cy="3701900"/>
        </p:xfrm>
        <a:graphic>
          <a:graphicData uri="http://schemas.openxmlformats.org/drawingml/2006/table">
            <a:tbl>
              <a:tblPr>
                <a:noFill/>
                <a:tableStyleId>{DC99E7BC-81BC-4AFE-97A5-D6B88C13CA13}</a:tableStyleId>
              </a:tblPr>
              <a:tblGrid>
                <a:gridCol w="4118850">
                  <a:extLst>
                    <a:ext uri="{9D8B030D-6E8A-4147-A177-3AD203B41FA5}">
                      <a16:colId xmlns:a16="http://schemas.microsoft.com/office/drawing/2014/main" val="20000"/>
                    </a:ext>
                  </a:extLst>
                </a:gridCol>
                <a:gridCol w="4118850">
                  <a:extLst>
                    <a:ext uri="{9D8B030D-6E8A-4147-A177-3AD203B41FA5}">
                      <a16:colId xmlns:a16="http://schemas.microsoft.com/office/drawing/2014/main" val="20001"/>
                    </a:ext>
                  </a:extLst>
                </a:gridCol>
              </a:tblGrid>
              <a:tr h="1850950">
                <a:tc>
                  <a:txBody>
                    <a:bodyPr/>
                    <a:lstStyle/>
                    <a:p>
                      <a:pPr marL="0" lvl="0" indent="0" algn="l" rtl="0">
                        <a:spcBef>
                          <a:spcPts val="0"/>
                        </a:spcBef>
                        <a:spcAft>
                          <a:spcPts val="0"/>
                        </a:spcAft>
                        <a:buNone/>
                      </a:pPr>
                      <a:endParaRPr dirty="0"/>
                    </a:p>
                  </a:txBody>
                  <a:tcPr marL="91425" marR="91425" marT="91425" marB="914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8EBF5"/>
                    </a:solidFill>
                  </a:tcPr>
                </a:tc>
                <a:tc>
                  <a:txBody>
                    <a:bodyPr/>
                    <a:lstStyle/>
                    <a:p>
                      <a:pPr marL="0" lvl="0" indent="0" algn="l" rtl="0">
                        <a:spcBef>
                          <a:spcPts val="0"/>
                        </a:spcBef>
                        <a:spcAft>
                          <a:spcPts val="0"/>
                        </a:spcAft>
                        <a:buNone/>
                      </a:pPr>
                      <a:endParaRPr/>
                    </a:p>
                  </a:txBody>
                  <a:tcPr marL="91425" marR="91425" marT="91425" marB="914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1850950">
                <a:tc>
                  <a:txBody>
                    <a:bodyPr/>
                    <a:lstStyle/>
                    <a:p>
                      <a:pPr marL="0" lvl="0" indent="0" algn="l" rtl="0">
                        <a:spcBef>
                          <a:spcPts val="0"/>
                        </a:spcBef>
                        <a:spcAft>
                          <a:spcPts val="0"/>
                        </a:spcAft>
                        <a:buNone/>
                      </a:pPr>
                      <a:endParaRPr/>
                    </a:p>
                  </a:txBody>
                  <a:tcPr marL="91425" marR="91425" marT="91425" marB="914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tc>
                  <a:txBody>
                    <a:bodyPr/>
                    <a:lstStyle/>
                    <a:p>
                      <a:pPr marL="0" lvl="0" indent="0" algn="l" rtl="0">
                        <a:spcBef>
                          <a:spcPts val="0"/>
                        </a:spcBef>
                        <a:spcAft>
                          <a:spcPts val="0"/>
                        </a:spcAft>
                        <a:buNone/>
                      </a:pPr>
                      <a:endParaRPr dirty="0"/>
                    </a:p>
                  </a:txBody>
                  <a:tcPr marL="91425" marR="91425" marT="91425" marB="91425">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E8EBF5"/>
                    </a:solidFill>
                  </a:tcPr>
                </a:tc>
                <a:extLst>
                  <a:ext uri="{0D108BD9-81ED-4DB2-BD59-A6C34878D82A}">
                    <a16:rowId xmlns:a16="http://schemas.microsoft.com/office/drawing/2014/main" val="10001"/>
                  </a:ext>
                </a:extLst>
              </a:tr>
            </a:tbl>
          </a:graphicData>
        </a:graphic>
      </p:graphicFrame>
      <p:sp>
        <p:nvSpPr>
          <p:cNvPr id="102" name="Google Shape;102;p19"/>
          <p:cNvSpPr/>
          <p:nvPr/>
        </p:nvSpPr>
        <p:spPr>
          <a:xfrm>
            <a:off x="3178050" y="1442475"/>
            <a:ext cx="2794800" cy="2794800"/>
          </a:xfrm>
          <a:prstGeom prst="ellipse">
            <a:avLst/>
          </a:prstGeom>
          <a:solidFill>
            <a:srgbClr val="009F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5</a:t>
            </a:fld>
            <a:endParaRPr lang="en"/>
          </a:p>
        </p:txBody>
      </p:sp>
      <p:sp>
        <p:nvSpPr>
          <p:cNvPr id="104" name="Google Shape;104;p19"/>
          <p:cNvSpPr/>
          <p:nvPr/>
        </p:nvSpPr>
        <p:spPr>
          <a:xfrm>
            <a:off x="456675" y="0"/>
            <a:ext cx="7045200" cy="8151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0"/>
              </a:spcBef>
              <a:spcAft>
                <a:spcPts val="0"/>
              </a:spcAft>
              <a:buSzPts val="3333"/>
              <a:buNone/>
            </a:pPr>
            <a:r>
              <a:rPr lang="vi-VN" sz="2200" b="1">
                <a:solidFill>
                  <a:srgbClr val="009FDA"/>
                </a:solidFill>
              </a:rPr>
              <a:t>CÁC BÊN LIÊN QUAN VÀ CÁC HOẠT ĐỘNG CHÍNH</a:t>
            </a:r>
          </a:p>
        </p:txBody>
      </p:sp>
      <p:cxnSp>
        <p:nvCxnSpPr>
          <p:cNvPr id="105" name="Google Shape;105;p19"/>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106" name="Google Shape;106;p19"/>
          <p:cNvSpPr/>
          <p:nvPr/>
        </p:nvSpPr>
        <p:spPr>
          <a:xfrm>
            <a:off x="3721900" y="2031150"/>
            <a:ext cx="1658400" cy="1617600"/>
          </a:xfrm>
          <a:prstGeom prst="ellipse">
            <a:avLst/>
          </a:prstGeom>
          <a:solidFill>
            <a:srgbClr val="F3F3F3"/>
          </a:solidFill>
          <a:ln>
            <a:noFill/>
          </a:ln>
        </p:spPr>
        <p:txBody>
          <a:bodyPr spcFirstLastPara="1" wrap="square" lIns="0" tIns="34275" rIns="0" bIns="34275" anchor="ctr" anchorCtr="0">
            <a:noAutofit/>
          </a:bodyPr>
          <a:lstStyle/>
          <a:p>
            <a:pPr marL="0" marR="0" lvl="0" indent="0" algn="ctr" rtl="0">
              <a:spcBef>
                <a:spcPts val="0"/>
              </a:spcBef>
              <a:spcAft>
                <a:spcPts val="0"/>
              </a:spcAft>
              <a:buClr>
                <a:srgbClr val="C00000"/>
              </a:buClr>
              <a:buSzPts val="2100"/>
              <a:buFont typeface="Calibri"/>
              <a:buNone/>
            </a:pPr>
            <a:r>
              <a:rPr lang="vi-VN" sz="1600" b="1">
                <a:solidFill>
                  <a:srgbClr val="009FDA"/>
                </a:solidFill>
              </a:rPr>
              <a:t>THỬ THÁCH TÌM KIẾM GIẢI PHÁP DỮ LIỆU MỞ</a:t>
            </a:r>
            <a:br>
              <a:rPr lang="vi-VN" sz="1600" b="1">
                <a:solidFill>
                  <a:srgbClr val="009FDA"/>
                </a:solidFill>
              </a:rPr>
            </a:br>
            <a:r>
              <a:rPr lang="vi-VN" sz="900">
                <a:solidFill>
                  <a:srgbClr val="009FDA"/>
                </a:solidFill>
              </a:rPr>
              <a:t>do UBND Tp.HCM chủ trì</a:t>
            </a:r>
          </a:p>
        </p:txBody>
      </p:sp>
      <p:sp>
        <p:nvSpPr>
          <p:cNvPr id="107" name="Google Shape;107;p19"/>
          <p:cNvSpPr/>
          <p:nvPr/>
        </p:nvSpPr>
        <p:spPr>
          <a:xfrm>
            <a:off x="3493175" y="1092300"/>
            <a:ext cx="785700" cy="785400"/>
          </a:xfrm>
          <a:prstGeom prst="ellipse">
            <a:avLst/>
          </a:prstGeom>
          <a:solidFill>
            <a:srgbClr val="E16A2D"/>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700">
                <a:solidFill>
                  <a:schemeClr val="lt1"/>
                </a:solidFill>
              </a:rPr>
              <a:t>Đối tác Phát triển Quốc tế</a:t>
            </a:r>
          </a:p>
        </p:txBody>
      </p:sp>
      <p:sp>
        <p:nvSpPr>
          <p:cNvPr id="108" name="Google Shape;108;p19"/>
          <p:cNvSpPr/>
          <p:nvPr/>
        </p:nvSpPr>
        <p:spPr>
          <a:xfrm>
            <a:off x="4618350" y="3997287"/>
            <a:ext cx="596400" cy="596400"/>
          </a:xfrm>
          <a:prstGeom prst="ellipse">
            <a:avLst/>
          </a:prstGeom>
          <a:solidFill>
            <a:srgbClr val="00AB51"/>
          </a:solidFill>
          <a:ln>
            <a:noFill/>
          </a:ln>
        </p:spPr>
        <p:txBody>
          <a:bodyPr spcFirstLastPara="1" wrap="square" lIns="91425" tIns="91425" rIns="91425" bIns="91425" anchor="ctr" anchorCtr="0">
            <a:noAutofit/>
          </a:bodyPr>
          <a:lstStyle/>
          <a:p>
            <a:pPr marL="0" marR="68422" lvl="0" indent="0" algn="ctr" rtl="0">
              <a:spcBef>
                <a:spcPts val="0"/>
              </a:spcBef>
              <a:spcAft>
                <a:spcPts val="0"/>
              </a:spcAft>
              <a:buClr>
                <a:schemeClr val="lt1"/>
              </a:buClr>
              <a:buSzPts val="1400"/>
              <a:buFont typeface="Calibri"/>
              <a:buNone/>
            </a:pPr>
            <a:r>
              <a:rPr lang="vi-VN" sz="900">
                <a:solidFill>
                  <a:schemeClr val="lt1"/>
                </a:solidFill>
                <a:latin typeface="Arial"/>
                <a:ea typeface="Calibri"/>
                <a:cs typeface="Calibri"/>
                <a:sym typeface="Calibri"/>
              </a:rPr>
              <a:t>DNNN</a:t>
            </a:r>
          </a:p>
        </p:txBody>
      </p:sp>
      <p:sp>
        <p:nvSpPr>
          <p:cNvPr id="109" name="Google Shape;109;p19"/>
          <p:cNvSpPr/>
          <p:nvPr/>
        </p:nvSpPr>
        <p:spPr>
          <a:xfrm>
            <a:off x="2750750" y="2872025"/>
            <a:ext cx="719700" cy="719400"/>
          </a:xfrm>
          <a:prstGeom prst="ellipse">
            <a:avLst/>
          </a:prstGeom>
          <a:solidFill>
            <a:srgbClr val="0082B3"/>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600">
                <a:solidFill>
                  <a:schemeClr val="lt1"/>
                </a:solidFill>
              </a:rPr>
              <a:t>Trung tâm </a:t>
            </a:r>
            <a:br>
              <a:rPr lang="vi-VN" sz="600">
                <a:solidFill>
                  <a:schemeClr val="lt1"/>
                </a:solidFill>
              </a:rPr>
            </a:br>
            <a:r>
              <a:rPr lang="vi-VN" sz="600">
                <a:solidFill>
                  <a:schemeClr val="lt1"/>
                </a:solidFill>
              </a:rPr>
              <a:t>khởi nghiệp</a:t>
            </a:r>
          </a:p>
          <a:p>
            <a:pPr marL="0" marR="0" lvl="0" indent="0" algn="ctr" rtl="0">
              <a:spcBef>
                <a:spcPts val="0"/>
              </a:spcBef>
              <a:spcAft>
                <a:spcPts val="0"/>
              </a:spcAft>
              <a:buNone/>
            </a:pPr>
            <a:endParaRPr sz="600">
              <a:solidFill>
                <a:schemeClr val="lt1"/>
              </a:solidFill>
            </a:endParaRPr>
          </a:p>
        </p:txBody>
      </p:sp>
      <p:sp>
        <p:nvSpPr>
          <p:cNvPr id="110" name="Google Shape;110;p19"/>
          <p:cNvSpPr/>
          <p:nvPr/>
        </p:nvSpPr>
        <p:spPr>
          <a:xfrm>
            <a:off x="2856301" y="3316275"/>
            <a:ext cx="719700" cy="719400"/>
          </a:xfrm>
          <a:prstGeom prst="ellipse">
            <a:avLst/>
          </a:prstGeom>
          <a:solidFill>
            <a:srgbClr val="09BFFF"/>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800" dirty="0">
                <a:solidFill>
                  <a:schemeClr val="lt1"/>
                </a:solidFill>
              </a:rPr>
              <a:t>Quỹ tăng tốc</a:t>
            </a:r>
          </a:p>
        </p:txBody>
      </p:sp>
      <p:sp>
        <p:nvSpPr>
          <p:cNvPr id="111" name="Google Shape;111;p19"/>
          <p:cNvSpPr/>
          <p:nvPr/>
        </p:nvSpPr>
        <p:spPr>
          <a:xfrm>
            <a:off x="5030325" y="1196558"/>
            <a:ext cx="834900" cy="834600"/>
          </a:xfrm>
          <a:prstGeom prst="ellipse">
            <a:avLst/>
          </a:prstGeom>
          <a:solidFill>
            <a:srgbClr val="00A996"/>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900">
                <a:solidFill>
                  <a:schemeClr val="lt1"/>
                </a:solidFill>
              </a:rPr>
              <a:t>Học viện</a:t>
            </a:r>
          </a:p>
        </p:txBody>
      </p:sp>
      <p:sp>
        <p:nvSpPr>
          <p:cNvPr id="112" name="Google Shape;112;p19"/>
          <p:cNvSpPr/>
          <p:nvPr/>
        </p:nvSpPr>
        <p:spPr>
          <a:xfrm>
            <a:off x="2722800" y="1527549"/>
            <a:ext cx="999000" cy="998700"/>
          </a:xfrm>
          <a:prstGeom prst="ellipse">
            <a:avLst/>
          </a:prstGeom>
          <a:solidFill>
            <a:srgbClr val="002F54"/>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900">
                <a:solidFill>
                  <a:schemeClr val="lt1"/>
                </a:solidFill>
              </a:rPr>
              <a:t>Sở TT&amp;TT</a:t>
            </a:r>
          </a:p>
        </p:txBody>
      </p:sp>
      <p:sp>
        <p:nvSpPr>
          <p:cNvPr id="113" name="Google Shape;113;p19"/>
          <p:cNvSpPr/>
          <p:nvPr/>
        </p:nvSpPr>
        <p:spPr>
          <a:xfrm>
            <a:off x="3292024" y="3709299"/>
            <a:ext cx="719700" cy="719400"/>
          </a:xfrm>
          <a:prstGeom prst="ellipse">
            <a:avLst/>
          </a:prstGeom>
          <a:solidFill>
            <a:srgbClr val="614776"/>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800" dirty="0">
                <a:solidFill>
                  <a:schemeClr val="lt1"/>
                </a:solidFill>
              </a:rPr>
              <a:t>Vườn ươm  </a:t>
            </a:r>
          </a:p>
        </p:txBody>
      </p:sp>
      <p:sp>
        <p:nvSpPr>
          <p:cNvPr id="114" name="Google Shape;114;p19"/>
          <p:cNvSpPr/>
          <p:nvPr/>
        </p:nvSpPr>
        <p:spPr>
          <a:xfrm>
            <a:off x="5526151" y="2754144"/>
            <a:ext cx="701999" cy="684383"/>
          </a:xfrm>
          <a:prstGeom prst="ellipse">
            <a:avLst/>
          </a:prstGeom>
          <a:solidFill>
            <a:srgbClr val="872B90"/>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600">
                <a:solidFill>
                  <a:schemeClr val="lt1"/>
                </a:solidFill>
              </a:rPr>
              <a:t>Cơ quan triển khai Thử thách</a:t>
            </a:r>
          </a:p>
          <a:p>
            <a:pPr marL="0" marR="0" lvl="0" indent="0" algn="ctr" rtl="0">
              <a:spcBef>
                <a:spcPts val="0"/>
              </a:spcBef>
              <a:spcAft>
                <a:spcPts val="0"/>
              </a:spcAft>
              <a:buNone/>
            </a:pPr>
            <a:endParaRPr sz="600">
              <a:solidFill>
                <a:schemeClr val="lt1"/>
              </a:solidFill>
            </a:endParaRPr>
          </a:p>
          <a:p>
            <a:pPr marL="0" marR="0" lvl="0" indent="0" algn="ctr" rtl="0">
              <a:spcBef>
                <a:spcPts val="0"/>
              </a:spcBef>
              <a:spcAft>
                <a:spcPts val="0"/>
              </a:spcAft>
              <a:buNone/>
            </a:pPr>
            <a:endParaRPr sz="600">
              <a:solidFill>
                <a:schemeClr val="lt1"/>
              </a:solidFill>
            </a:endParaRPr>
          </a:p>
        </p:txBody>
      </p:sp>
      <p:sp>
        <p:nvSpPr>
          <p:cNvPr id="115" name="Google Shape;115;p19"/>
          <p:cNvSpPr/>
          <p:nvPr/>
        </p:nvSpPr>
        <p:spPr>
          <a:xfrm>
            <a:off x="3844575" y="3935775"/>
            <a:ext cx="719700" cy="719400"/>
          </a:xfrm>
          <a:prstGeom prst="ellipse">
            <a:avLst/>
          </a:prstGeom>
          <a:solidFill>
            <a:srgbClr val="0082B3"/>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800">
                <a:solidFill>
                  <a:schemeClr val="lt1"/>
                </a:solidFill>
              </a:rPr>
              <a:t>Nhà đầu tư</a:t>
            </a:r>
          </a:p>
        </p:txBody>
      </p:sp>
      <p:sp>
        <p:nvSpPr>
          <p:cNvPr id="116" name="Google Shape;116;p19"/>
          <p:cNvSpPr/>
          <p:nvPr/>
        </p:nvSpPr>
        <p:spPr>
          <a:xfrm>
            <a:off x="5526188" y="3210139"/>
            <a:ext cx="596400" cy="596400"/>
          </a:xfrm>
          <a:prstGeom prst="ellipse">
            <a:avLst/>
          </a:prstGeom>
          <a:solidFill>
            <a:srgbClr val="A8D08C"/>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600" dirty="0">
                <a:solidFill>
                  <a:schemeClr val="lt1"/>
                </a:solidFill>
                <a:latin typeface="Arial"/>
                <a:ea typeface="Calibri"/>
                <a:cs typeface="Calibri"/>
                <a:sym typeface="Calibri"/>
              </a:rPr>
              <a:t>Hiệp hội </a:t>
            </a:r>
            <a:r>
              <a:rPr lang="vi-VN" sz="600" dirty="0">
                <a:solidFill>
                  <a:schemeClr val="lt1"/>
                </a:solidFill>
                <a:ea typeface="Calibri"/>
                <a:cs typeface="Calibri"/>
                <a:sym typeface="Calibri"/>
              </a:rPr>
              <a:t>ngành</a:t>
            </a:r>
            <a:endParaRPr lang="vi-VN" sz="600" dirty="0">
              <a:solidFill>
                <a:schemeClr val="lt1"/>
              </a:solidFill>
              <a:latin typeface="Arial"/>
              <a:ea typeface="Calibri"/>
              <a:cs typeface="Calibri"/>
              <a:sym typeface="Calibri"/>
            </a:endParaRPr>
          </a:p>
          <a:p>
            <a:pPr marL="0" marR="0" lvl="0" indent="0" algn="ctr" rtl="0">
              <a:spcBef>
                <a:spcPts val="0"/>
              </a:spcBef>
              <a:spcAft>
                <a:spcPts val="0"/>
              </a:spcAft>
              <a:buNone/>
            </a:pPr>
            <a:endParaRPr sz="600" dirty="0">
              <a:solidFill>
                <a:schemeClr val="lt1"/>
              </a:solidFill>
              <a:latin typeface="Calibri"/>
              <a:ea typeface="Calibri"/>
              <a:cs typeface="Calibri"/>
              <a:sym typeface="Calibri"/>
            </a:endParaRPr>
          </a:p>
        </p:txBody>
      </p:sp>
      <p:sp>
        <p:nvSpPr>
          <p:cNvPr id="117" name="Google Shape;117;p19"/>
          <p:cNvSpPr/>
          <p:nvPr/>
        </p:nvSpPr>
        <p:spPr>
          <a:xfrm>
            <a:off x="5268827" y="3536999"/>
            <a:ext cx="596400" cy="596400"/>
          </a:xfrm>
          <a:prstGeom prst="ellipse">
            <a:avLst/>
          </a:prstGeom>
          <a:solidFill>
            <a:srgbClr val="F05023"/>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600">
                <a:solidFill>
                  <a:schemeClr val="lt1"/>
                </a:solidFill>
              </a:rPr>
              <a:t>Doanh ngiệp</a:t>
            </a:r>
          </a:p>
        </p:txBody>
      </p:sp>
      <p:sp>
        <p:nvSpPr>
          <p:cNvPr id="118" name="Google Shape;118;p19"/>
          <p:cNvSpPr/>
          <p:nvPr/>
        </p:nvSpPr>
        <p:spPr>
          <a:xfrm>
            <a:off x="4929751" y="3832601"/>
            <a:ext cx="596400" cy="596100"/>
          </a:xfrm>
          <a:prstGeom prst="ellipse">
            <a:avLst/>
          </a:prstGeom>
          <a:solidFill>
            <a:srgbClr val="00B3F2"/>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600" dirty="0">
                <a:solidFill>
                  <a:schemeClr val="lt1"/>
                </a:solidFill>
              </a:rPr>
              <a:t>Công ty Công nghệ vừa và nhỏ</a:t>
            </a:r>
          </a:p>
        </p:txBody>
      </p:sp>
      <p:sp>
        <p:nvSpPr>
          <p:cNvPr id="119" name="Google Shape;119;p19"/>
          <p:cNvSpPr/>
          <p:nvPr/>
        </p:nvSpPr>
        <p:spPr>
          <a:xfrm>
            <a:off x="2402767" y="1772600"/>
            <a:ext cx="508487" cy="513000"/>
          </a:xfrm>
          <a:prstGeom prst="ellipse">
            <a:avLst/>
          </a:prstGeom>
          <a:solidFill>
            <a:srgbClr val="009FDA"/>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dirty="0">
                <a:solidFill>
                  <a:schemeClr val="lt1"/>
                </a:solidFill>
              </a:rPr>
              <a:t>chính quyền</a:t>
            </a:r>
          </a:p>
          <a:p>
            <a:pPr marL="0" marR="0" lvl="0" indent="0" algn="ctr" rtl="0">
              <a:spcBef>
                <a:spcPts val="0"/>
              </a:spcBef>
              <a:spcAft>
                <a:spcPts val="0"/>
              </a:spcAft>
              <a:buNone/>
            </a:pPr>
            <a:endParaRPr lang="vi-VN" sz="600" dirty="0">
              <a:solidFill>
                <a:schemeClr val="lt1"/>
              </a:solidFill>
            </a:endParaRPr>
          </a:p>
        </p:txBody>
      </p:sp>
      <p:sp>
        <p:nvSpPr>
          <p:cNvPr id="120" name="Google Shape;120;p19"/>
          <p:cNvSpPr/>
          <p:nvPr/>
        </p:nvSpPr>
        <p:spPr>
          <a:xfrm>
            <a:off x="2794651" y="2350150"/>
            <a:ext cx="523348" cy="383100"/>
          </a:xfrm>
          <a:prstGeom prst="ellipse">
            <a:avLst/>
          </a:prstGeom>
          <a:solidFill>
            <a:srgbClr val="009FDA"/>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dirty="0">
                <a:solidFill>
                  <a:schemeClr val="lt1"/>
                </a:solidFill>
              </a:rPr>
              <a:t>chính</a:t>
            </a:r>
            <a:r>
              <a:rPr lang="vi-VN" sz="600" dirty="0">
                <a:solidFill>
                  <a:schemeClr val="lt1"/>
                </a:solidFill>
              </a:rPr>
              <a:t> quyền</a:t>
            </a:r>
          </a:p>
          <a:p>
            <a:pPr marL="0" marR="0" lvl="0" indent="0" algn="ctr" rtl="0">
              <a:spcBef>
                <a:spcPts val="0"/>
              </a:spcBef>
              <a:spcAft>
                <a:spcPts val="0"/>
              </a:spcAft>
              <a:buNone/>
            </a:pPr>
            <a:endParaRPr lang="vi-VN" sz="600" dirty="0">
              <a:solidFill>
                <a:schemeClr val="lt1"/>
              </a:solidFill>
            </a:endParaRPr>
          </a:p>
        </p:txBody>
      </p:sp>
      <p:sp>
        <p:nvSpPr>
          <p:cNvPr id="121" name="Google Shape;121;p19"/>
          <p:cNvSpPr/>
          <p:nvPr/>
        </p:nvSpPr>
        <p:spPr>
          <a:xfrm>
            <a:off x="5575124" y="1798250"/>
            <a:ext cx="834900" cy="834600"/>
          </a:xfrm>
          <a:prstGeom prst="ellipse">
            <a:avLst/>
          </a:prstGeom>
          <a:solidFill>
            <a:srgbClr val="006068"/>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800">
                <a:solidFill>
                  <a:schemeClr val="lt1"/>
                </a:solidFill>
              </a:rPr>
              <a:t>Tổ chức nghiên cứu chính sách</a:t>
            </a:r>
          </a:p>
        </p:txBody>
      </p:sp>
      <p:sp>
        <p:nvSpPr>
          <p:cNvPr id="122" name="Google Shape;122;p19"/>
          <p:cNvSpPr/>
          <p:nvPr/>
        </p:nvSpPr>
        <p:spPr>
          <a:xfrm>
            <a:off x="2519825" y="2217150"/>
            <a:ext cx="508487" cy="354600"/>
          </a:xfrm>
          <a:prstGeom prst="ellipse">
            <a:avLst/>
          </a:prstGeom>
          <a:solidFill>
            <a:srgbClr val="009FDA"/>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vi-VN" sz="500" dirty="0">
                <a:solidFill>
                  <a:schemeClr val="lt1"/>
                </a:solidFill>
              </a:rPr>
              <a:t>chính quyền</a:t>
            </a:r>
          </a:p>
          <a:p>
            <a:pPr marL="0" marR="0" lvl="0" indent="0" algn="ctr" rtl="0">
              <a:spcBef>
                <a:spcPts val="0"/>
              </a:spcBef>
              <a:spcAft>
                <a:spcPts val="0"/>
              </a:spcAft>
              <a:buNone/>
            </a:pPr>
            <a:endParaRPr lang="vi-VN" sz="600" dirty="0">
              <a:solidFill>
                <a:schemeClr val="lt1"/>
              </a:solidFill>
            </a:endParaRPr>
          </a:p>
        </p:txBody>
      </p:sp>
      <p:sp>
        <p:nvSpPr>
          <p:cNvPr id="123" name="Google Shape;123;p19"/>
          <p:cNvSpPr txBox="1"/>
          <p:nvPr/>
        </p:nvSpPr>
        <p:spPr>
          <a:xfrm rot="2699438">
            <a:off x="4578712" y="2022053"/>
            <a:ext cx="1298460" cy="30801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vi-VN" sz="800">
                <a:solidFill>
                  <a:srgbClr val="5DD5FF"/>
                </a:solidFill>
              </a:rPr>
              <a:t>NHÀ NGHIÊN CỨU</a:t>
            </a:r>
          </a:p>
        </p:txBody>
      </p:sp>
      <p:sp>
        <p:nvSpPr>
          <p:cNvPr id="124" name="Google Shape;124;p19"/>
          <p:cNvSpPr txBox="1"/>
          <p:nvPr/>
        </p:nvSpPr>
        <p:spPr>
          <a:xfrm rot="2699438">
            <a:off x="3153362" y="3292835"/>
            <a:ext cx="1298460" cy="43105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vi-VN" sz="800">
                <a:solidFill>
                  <a:srgbClr val="5DD5FF"/>
                </a:solidFill>
              </a:rPr>
              <a:t>HỆ SINH THÁI ĐỔI MỚI SÁNG TẠO</a:t>
            </a:r>
          </a:p>
        </p:txBody>
      </p:sp>
      <p:sp>
        <p:nvSpPr>
          <p:cNvPr id="125" name="Google Shape;125;p19"/>
          <p:cNvSpPr txBox="1"/>
          <p:nvPr/>
        </p:nvSpPr>
        <p:spPr>
          <a:xfrm rot="-2700562">
            <a:off x="4482937" y="3411353"/>
            <a:ext cx="1298460" cy="30801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vi-VN" sz="800">
                <a:solidFill>
                  <a:srgbClr val="5DD5FF"/>
                </a:solidFill>
              </a:rPr>
              <a:t>KHU VỰC TƯ NHÂN</a:t>
            </a:r>
          </a:p>
        </p:txBody>
      </p:sp>
      <p:sp>
        <p:nvSpPr>
          <p:cNvPr id="126" name="Google Shape;126;p19"/>
          <p:cNvSpPr txBox="1"/>
          <p:nvPr/>
        </p:nvSpPr>
        <p:spPr>
          <a:xfrm rot="-2700562">
            <a:off x="3236787" y="2032103"/>
            <a:ext cx="1298460" cy="30801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vi-VN" sz="800">
                <a:solidFill>
                  <a:srgbClr val="5DD5FF"/>
                </a:solidFill>
              </a:rPr>
              <a:t>CHÍNH QUYỀN</a:t>
            </a:r>
          </a:p>
        </p:txBody>
      </p:sp>
      <p:sp>
        <p:nvSpPr>
          <p:cNvPr id="127" name="Google Shape;127;p19"/>
          <p:cNvSpPr txBox="1"/>
          <p:nvPr/>
        </p:nvSpPr>
        <p:spPr>
          <a:xfrm>
            <a:off x="1239100" y="2163600"/>
            <a:ext cx="1282200" cy="431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vi-VN" sz="800">
                <a:solidFill>
                  <a:schemeClr val="dk1"/>
                </a:solidFill>
              </a:rPr>
              <a:t>Cơ quan đại diện</a:t>
            </a:r>
            <a:r>
              <a:rPr lang="en-US" sz="800">
                <a:solidFill>
                  <a:schemeClr val="dk1"/>
                </a:solidFill>
              </a:rPr>
              <a:t> </a:t>
            </a:r>
            <a:r>
              <a:rPr lang="vi-VN" sz="800">
                <a:solidFill>
                  <a:schemeClr val="dk1"/>
                </a:solidFill>
              </a:rPr>
              <a:t>cho các ngành</a:t>
            </a:r>
          </a:p>
        </p:txBody>
      </p:sp>
      <p:sp>
        <p:nvSpPr>
          <p:cNvPr id="128" name="Google Shape;128;p19"/>
          <p:cNvSpPr txBox="1"/>
          <p:nvPr/>
        </p:nvSpPr>
        <p:spPr>
          <a:xfrm>
            <a:off x="488973" y="1302150"/>
            <a:ext cx="2305677" cy="623217"/>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vi-VN" sz="900">
                <a:solidFill>
                  <a:schemeClr val="dk1"/>
                </a:solidFill>
              </a:rPr>
              <a:t>Đơn vị chủ quản Thử thách</a:t>
            </a:r>
          </a:p>
          <a:p>
            <a:pPr marL="0" marR="0" lvl="0" indent="0" algn="ctr" rtl="0">
              <a:spcBef>
                <a:spcPts val="0"/>
              </a:spcBef>
              <a:spcAft>
                <a:spcPts val="0"/>
              </a:spcAft>
              <a:buNone/>
            </a:pPr>
            <a:r>
              <a:rPr lang="vi-VN" sz="900" i="0" u="none" strike="noStrike" cap="none">
                <a:solidFill>
                  <a:schemeClr val="dk1"/>
                </a:solidFill>
              </a:rPr>
              <a:t>Khám phá dữ liệu </a:t>
            </a:r>
          </a:p>
          <a:p>
            <a:pPr marL="0" marR="0" lvl="0" indent="0" algn="ctr" rtl="0">
              <a:spcBef>
                <a:spcPts val="0"/>
              </a:spcBef>
              <a:spcAft>
                <a:spcPts val="0"/>
              </a:spcAft>
              <a:buNone/>
            </a:pPr>
            <a:r>
              <a:rPr lang="vi-VN" sz="900" i="0" u="none" strike="noStrike" cap="none">
                <a:solidFill>
                  <a:schemeClr val="dk1"/>
                </a:solidFill>
              </a:rPr>
              <a:t>Quản lý tuân thủ quy định về dữ liệu</a:t>
            </a:r>
          </a:p>
          <a:p>
            <a:pPr marL="0" marR="0" lvl="0" indent="0" algn="ctr" rtl="0">
              <a:spcBef>
                <a:spcPts val="0"/>
              </a:spcBef>
              <a:spcAft>
                <a:spcPts val="0"/>
              </a:spcAft>
              <a:buNone/>
            </a:pPr>
            <a:r>
              <a:rPr lang="vi-VN" sz="900">
                <a:solidFill>
                  <a:schemeClr val="dk1"/>
                </a:solidFill>
              </a:rPr>
              <a:t>Hỗ trợ về chính sách và pháp lý</a:t>
            </a:r>
          </a:p>
        </p:txBody>
      </p:sp>
      <p:sp>
        <p:nvSpPr>
          <p:cNvPr id="129" name="Google Shape;129;p19"/>
          <p:cNvSpPr txBox="1"/>
          <p:nvPr/>
        </p:nvSpPr>
        <p:spPr>
          <a:xfrm>
            <a:off x="898150" y="3454200"/>
            <a:ext cx="1438200" cy="761717"/>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vi-VN" sz="900" dirty="0">
                <a:solidFill>
                  <a:schemeClr val="dk1"/>
                </a:solidFill>
              </a:rPr>
              <a:t>Danh sách giải pháp</a:t>
            </a:r>
          </a:p>
          <a:p>
            <a:pPr marL="0" marR="0" lvl="0" indent="0" algn="ctr" rtl="0">
              <a:spcBef>
                <a:spcPts val="0"/>
              </a:spcBef>
              <a:spcAft>
                <a:spcPts val="0"/>
              </a:spcAft>
              <a:buNone/>
            </a:pPr>
            <a:r>
              <a:rPr lang="vi-VN" sz="900" dirty="0">
                <a:solidFill>
                  <a:schemeClr val="dk1"/>
                </a:solidFill>
              </a:rPr>
              <a:t>Ươm tạo giải pháp</a:t>
            </a:r>
          </a:p>
          <a:p>
            <a:pPr marL="0" marR="0" lvl="0" indent="0" algn="ctr" rtl="0">
              <a:spcBef>
                <a:spcPts val="0"/>
              </a:spcBef>
              <a:spcAft>
                <a:spcPts val="0"/>
              </a:spcAft>
              <a:buNone/>
            </a:pPr>
            <a:r>
              <a:rPr lang="vi-VN" sz="900" i="0" u="none" strike="noStrike" cap="none" dirty="0">
                <a:solidFill>
                  <a:schemeClr val="dk1"/>
                </a:solidFill>
              </a:rPr>
              <a:t>Quảng bá chương trình</a:t>
            </a:r>
          </a:p>
          <a:p>
            <a:pPr marL="0" marR="0" lvl="0" indent="0" algn="ctr" rtl="0">
              <a:spcBef>
                <a:spcPts val="0"/>
              </a:spcBef>
              <a:spcAft>
                <a:spcPts val="0"/>
              </a:spcAft>
              <a:buNone/>
            </a:pPr>
            <a:r>
              <a:rPr lang="vi-VN" sz="900" dirty="0">
                <a:solidFill>
                  <a:schemeClr val="dk1"/>
                </a:solidFill>
              </a:rPr>
              <a:t>Mở rộng quy mô giải pháp</a:t>
            </a:r>
          </a:p>
        </p:txBody>
      </p:sp>
      <p:sp>
        <p:nvSpPr>
          <p:cNvPr id="130" name="Google Shape;130;p19"/>
          <p:cNvSpPr txBox="1"/>
          <p:nvPr/>
        </p:nvSpPr>
        <p:spPr>
          <a:xfrm>
            <a:off x="6526628" y="1540192"/>
            <a:ext cx="1644300" cy="6234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vi-VN" sz="900" i="0" u="none" strike="noStrike" cap="none" dirty="0">
                <a:solidFill>
                  <a:schemeClr val="dk1"/>
                </a:solidFill>
              </a:rPr>
              <a:t>Tư vấn</a:t>
            </a:r>
          </a:p>
          <a:p>
            <a:pPr marL="0" marR="0" lvl="0" indent="0" algn="ctr" rtl="0">
              <a:spcBef>
                <a:spcPts val="0"/>
              </a:spcBef>
              <a:spcAft>
                <a:spcPts val="0"/>
              </a:spcAft>
              <a:buNone/>
            </a:pPr>
            <a:r>
              <a:rPr lang="vi-VN" sz="900" dirty="0">
                <a:solidFill>
                  <a:schemeClr val="dk1"/>
                </a:solidFill>
              </a:rPr>
              <a:t>Chuyên ngành</a:t>
            </a:r>
            <a:endParaRPr lang="vi-VN" sz="900" i="0" u="none" strike="noStrike" cap="none" dirty="0">
              <a:solidFill>
                <a:schemeClr val="dk1"/>
              </a:solidFill>
            </a:endParaRPr>
          </a:p>
          <a:p>
            <a:pPr marL="0" marR="0" lvl="0" indent="0" algn="ctr" rtl="0">
              <a:spcBef>
                <a:spcPts val="0"/>
              </a:spcBef>
              <a:spcAft>
                <a:spcPts val="0"/>
              </a:spcAft>
              <a:buNone/>
            </a:pPr>
            <a:r>
              <a:rPr lang="vi-VN" sz="900" i="0" u="none" strike="noStrike" cap="none" dirty="0">
                <a:solidFill>
                  <a:schemeClr val="dk1"/>
                </a:solidFill>
              </a:rPr>
              <a:t>Hợp tác</a:t>
            </a:r>
          </a:p>
          <a:p>
            <a:pPr marL="0" marR="0" lvl="0" indent="0" algn="ctr" rtl="0">
              <a:spcBef>
                <a:spcPts val="0"/>
              </a:spcBef>
              <a:spcAft>
                <a:spcPts val="0"/>
              </a:spcAft>
              <a:buNone/>
            </a:pPr>
            <a:r>
              <a:rPr lang="vi-VN" sz="900" dirty="0">
                <a:solidFill>
                  <a:schemeClr val="dk1"/>
                </a:solidFill>
              </a:rPr>
              <a:t>Phân tích mức độ khả thi</a:t>
            </a:r>
          </a:p>
        </p:txBody>
      </p:sp>
      <p:sp>
        <p:nvSpPr>
          <p:cNvPr id="131" name="Google Shape;131;p19"/>
          <p:cNvSpPr txBox="1"/>
          <p:nvPr/>
        </p:nvSpPr>
        <p:spPr>
          <a:xfrm>
            <a:off x="6268500" y="2888700"/>
            <a:ext cx="2492100" cy="438600"/>
          </a:xfrm>
          <a:prstGeom prst="rect">
            <a:avLst/>
          </a:prstGeom>
          <a:noFill/>
          <a:ln>
            <a:noFill/>
          </a:ln>
        </p:spPr>
        <p:txBody>
          <a:bodyPr spcFirstLastPara="1" wrap="square" lIns="68575" tIns="34275" rIns="68575" bIns="34275" anchor="t" anchorCtr="0">
            <a:spAutoFit/>
          </a:bodyPr>
          <a:lstStyle/>
          <a:p>
            <a:pPr marL="215900" marR="0" lvl="0" indent="-196850" algn="l" rtl="0">
              <a:lnSpc>
                <a:spcPct val="100000"/>
              </a:lnSpc>
              <a:spcBef>
                <a:spcPts val="0"/>
              </a:spcBef>
              <a:spcAft>
                <a:spcPts val="0"/>
              </a:spcAft>
              <a:buClr>
                <a:schemeClr val="dk1"/>
              </a:buClr>
              <a:buSzPts val="800"/>
              <a:buChar char="•"/>
            </a:pPr>
            <a:r>
              <a:rPr lang="vi-VN" sz="800">
                <a:solidFill>
                  <a:schemeClr val="dk1"/>
                </a:solidFill>
              </a:rPr>
              <a:t>Quá trình đổi mới sáng tạo, bao gồm cả hỗ trợ theo dõi sau triển khai</a:t>
            </a:r>
          </a:p>
          <a:p>
            <a:pPr marL="215900" marR="0" lvl="0" indent="-196850" algn="l" rtl="0">
              <a:lnSpc>
                <a:spcPct val="100000"/>
              </a:lnSpc>
              <a:spcBef>
                <a:spcPts val="0"/>
              </a:spcBef>
              <a:spcAft>
                <a:spcPts val="0"/>
              </a:spcAft>
              <a:buClr>
                <a:schemeClr val="dk1"/>
              </a:buClr>
              <a:buSzPts val="800"/>
              <a:buChar char="•"/>
            </a:pPr>
            <a:r>
              <a:rPr lang="vi-VN" sz="800">
                <a:solidFill>
                  <a:schemeClr val="dk1"/>
                </a:solidFill>
              </a:rPr>
              <a:t>Điều phối các đối tác và hệ sinh thái khởi nghiệp</a:t>
            </a:r>
          </a:p>
          <a:p>
            <a:pPr marL="215900" marR="0" lvl="0" indent="-196850" algn="l" rtl="0">
              <a:spcBef>
                <a:spcPts val="0"/>
              </a:spcBef>
              <a:spcAft>
                <a:spcPts val="0"/>
              </a:spcAft>
              <a:buClr>
                <a:schemeClr val="dk1"/>
              </a:buClr>
              <a:buSzPts val="800"/>
              <a:buChar char="•"/>
            </a:pPr>
            <a:r>
              <a:rPr lang="vi-VN" sz="800">
                <a:solidFill>
                  <a:schemeClr val="dk1"/>
                </a:solidFill>
              </a:rPr>
              <a:t>Xây dựng và phổ biến kiến thức</a:t>
            </a:r>
          </a:p>
        </p:txBody>
      </p:sp>
      <p:sp>
        <p:nvSpPr>
          <p:cNvPr id="132" name="Google Shape;132;p19"/>
          <p:cNvSpPr txBox="1"/>
          <p:nvPr/>
        </p:nvSpPr>
        <p:spPr>
          <a:xfrm>
            <a:off x="6202175" y="3553063"/>
            <a:ext cx="2293200" cy="9003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vi-VN" sz="900">
                <a:solidFill>
                  <a:schemeClr val="dk1"/>
                </a:solidFill>
              </a:rPr>
              <a:t>Xác định vấn đề</a:t>
            </a:r>
          </a:p>
          <a:p>
            <a:pPr marL="0" marR="0" lvl="0" indent="0" algn="ctr" rtl="0">
              <a:spcBef>
                <a:spcPts val="0"/>
              </a:spcBef>
              <a:spcAft>
                <a:spcPts val="0"/>
              </a:spcAft>
              <a:buNone/>
            </a:pPr>
            <a:r>
              <a:rPr lang="vi-VN" sz="900" i="0" u="none" strike="noStrike" cap="none">
                <a:solidFill>
                  <a:schemeClr val="dk1"/>
                </a:solidFill>
              </a:rPr>
              <a:t>Nguồn dữ liệu bổ sung</a:t>
            </a:r>
          </a:p>
          <a:p>
            <a:pPr marL="0" marR="0" lvl="0" indent="0" algn="ctr" rtl="0">
              <a:spcBef>
                <a:spcPts val="0"/>
              </a:spcBef>
              <a:spcAft>
                <a:spcPts val="0"/>
              </a:spcAft>
              <a:buNone/>
            </a:pPr>
            <a:r>
              <a:rPr lang="vi-VN" sz="900">
                <a:solidFill>
                  <a:schemeClr val="dk1"/>
                </a:solidFill>
              </a:rPr>
              <a:t>Nhà cung cấp giải pháp</a:t>
            </a:r>
          </a:p>
          <a:p>
            <a:pPr marL="0" marR="0" lvl="0" indent="0" algn="ctr" rtl="0">
              <a:spcBef>
                <a:spcPts val="0"/>
              </a:spcBef>
              <a:spcAft>
                <a:spcPts val="0"/>
              </a:spcAft>
              <a:buNone/>
            </a:pPr>
            <a:r>
              <a:rPr lang="vi-VN" sz="900" i="0" u="none" strike="noStrike" cap="none">
                <a:solidFill>
                  <a:schemeClr val="dk1"/>
                </a:solidFill>
              </a:rPr>
              <a:t>Đội ngũ chuyên gia</a:t>
            </a:r>
          </a:p>
          <a:p>
            <a:pPr marL="0" marR="0" lvl="0" indent="0" algn="ctr" rtl="0">
              <a:spcBef>
                <a:spcPts val="0"/>
              </a:spcBef>
              <a:spcAft>
                <a:spcPts val="0"/>
              </a:spcAft>
              <a:buNone/>
            </a:pPr>
            <a:r>
              <a:rPr lang="vi-VN" sz="900">
                <a:solidFill>
                  <a:schemeClr val="dk1"/>
                </a:solidFill>
              </a:rPr>
              <a:t>Người dùng cuối và người </a:t>
            </a:r>
            <a:r>
              <a:rPr lang="en-US" sz="900">
                <a:solidFill>
                  <a:schemeClr val="dk1"/>
                </a:solidFill>
              </a:rPr>
              <a:t>thúc đẩy</a:t>
            </a:r>
            <a:endParaRPr lang="vi-VN" sz="900">
              <a:solidFill>
                <a:schemeClr val="dk1"/>
              </a:solidFill>
            </a:endParaRPr>
          </a:p>
          <a:p>
            <a:pPr marL="0" marR="0" lvl="0" indent="0" algn="ctr" rtl="0">
              <a:spcBef>
                <a:spcPts val="0"/>
              </a:spcBef>
              <a:spcAft>
                <a:spcPts val="0"/>
              </a:spcAft>
              <a:buNone/>
            </a:pPr>
            <a:r>
              <a:rPr lang="vi-VN" sz="900">
                <a:solidFill>
                  <a:schemeClr val="dk1"/>
                </a:solidFill>
              </a:rPr>
              <a:t>Ươm tạo giải pháp</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6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46" name="Google Shape;646;p64"/>
          <p:cNvSpPr/>
          <p:nvPr/>
        </p:nvSpPr>
        <p:spPr>
          <a:xfrm>
            <a:off x="456675" y="0"/>
            <a:ext cx="8482788"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F54"/>
                </a:solidFill>
                <a:effectLst/>
                <a:uLnTx/>
                <a:uFillTx/>
                <a:latin typeface="Arial"/>
                <a:cs typeface="Arial"/>
                <a:sym typeface="Arial"/>
              </a:rPr>
              <a:t>ƯƠM TẠO GIAI ĐOẠN 1: </a:t>
            </a:r>
            <a:r>
              <a:rPr kumimoji="0" lang="vi-VN" sz="2200" b="1" i="0" u="none" strike="noStrike" kern="0" cap="none" spc="0" normalizeH="0" baseline="0" noProof="0">
                <a:ln>
                  <a:noFill/>
                </a:ln>
                <a:solidFill>
                  <a:srgbClr val="009FDA"/>
                </a:solidFill>
                <a:effectLst/>
                <a:uLnTx/>
                <a:uFillTx/>
                <a:latin typeface="Arial"/>
                <a:cs typeface="Arial"/>
                <a:sym typeface="Arial"/>
              </a:rPr>
              <a:t>XÂY DỰNG ĐỀ XUẤT THIẾT KẾ POC</a:t>
            </a:r>
          </a:p>
        </p:txBody>
      </p:sp>
      <p:cxnSp>
        <p:nvCxnSpPr>
          <p:cNvPr id="647" name="Google Shape;647;p64"/>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48" name="Google Shape;648;p64"/>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8 tuần</a:t>
            </a:r>
          </a:p>
        </p:txBody>
      </p:sp>
      <p:sp>
        <p:nvSpPr>
          <p:cNvPr id="649" name="Google Shape;649;p64"/>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Thử thách</a:t>
            </a:r>
          </a:p>
        </p:txBody>
      </p:sp>
      <p:sp>
        <p:nvSpPr>
          <p:cNvPr id="650" name="Google Shape;650;p64"/>
          <p:cNvSpPr/>
          <p:nvPr/>
        </p:nvSpPr>
        <p:spPr>
          <a:xfrm>
            <a:off x="413225" y="1556485"/>
            <a:ext cx="1282500" cy="1627200"/>
          </a:xfrm>
          <a:prstGeom prst="roundRect">
            <a:avLst>
              <a:gd name="adj" fmla="val 2817"/>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1" i="0" u="none" strike="noStrike" kern="0" cap="none" spc="0" normalizeH="0" baseline="0" noProof="0">
                <a:ln>
                  <a:noFill/>
                </a:ln>
                <a:solidFill>
                  <a:srgbClr val="CCCCCC"/>
                </a:solidFill>
                <a:effectLst/>
                <a:uLnTx/>
                <a:uFillTx/>
                <a:latin typeface="Arial"/>
                <a:cs typeface="Arial"/>
                <a:sym typeface="Arial"/>
              </a:rPr>
              <a:t>1.</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Mục đích của giai đoạn này là kết nối trực tiếp người tham gia với Sở TT&amp;TT và các đối tác chính phủ khác để xây dựng đề xuất thí điểm các giải pháp trong sandbox dữ liệu.</a:t>
            </a:r>
          </a:p>
        </p:txBody>
      </p:sp>
      <p:sp>
        <p:nvSpPr>
          <p:cNvPr id="651" name="Google Shape;651;p64"/>
          <p:cNvSpPr/>
          <p:nvPr/>
        </p:nvSpPr>
        <p:spPr>
          <a:xfrm>
            <a:off x="1772350" y="1556405"/>
            <a:ext cx="3965400" cy="1627200"/>
          </a:xfrm>
          <a:prstGeom prst="roundRect">
            <a:avLst>
              <a:gd name="adj" fmla="val 2138"/>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1" i="0" u="none" strike="noStrike" kern="0" cap="none" spc="0" normalizeH="0" baseline="0" noProof="0" dirty="0">
                <a:ln>
                  <a:noFill/>
                </a:ln>
                <a:solidFill>
                  <a:srgbClr val="CCCCCC"/>
                </a:solidFill>
                <a:effectLst/>
                <a:uLnTx/>
                <a:uFillTx/>
                <a:latin typeface="Arial"/>
                <a:cs typeface="Arial"/>
                <a:sym typeface="Arial"/>
              </a:rPr>
              <a:t>2.</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Để được hỗ trợ định hướng đúng đắn các cuộc đối thoại phức tạp này và hỗ trợ phát triển sản phẩm, Đơn vị thắng cuộc Thử thách sẽ được ghép nối với các chuyên gia ở mỗi lĩnh vực, theo danh sách các đối tác được mời làm cố vấn.</a:t>
            </a:r>
          </a:p>
          <a:p>
            <a:pPr marL="228600" marR="0" lvl="1" indent="-16510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Các cố vấn sẽ hợp tác chặt chẽ với bên tham gia đã ghép nối để hoàn thiện ý tưởng</a:t>
            </a:r>
          </a:p>
          <a:p>
            <a:pPr marL="228600" marR="0" lvl="1" indent="-16510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Bên tham gia có thể tương tác trực tiếp với cố vấn của mình hoặc trao đổi qua tin nhắn, cuộc gọi trực tuyến</a:t>
            </a:r>
          </a:p>
          <a:p>
            <a:pPr marL="228600" marR="0" lvl="1" indent="-16510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Dựa trên kiến thức chuyên môn của mình, các cố vấn sẽ cung cấp thêm thông tin chuyên sâu hoặc hướng dẫn liên quan đến: thiết kế kỹ thuật, tính khả thi về kỹ thuật và pháp lý, tính khả thi về mô hình kinh doanh</a:t>
            </a:r>
          </a:p>
        </p:txBody>
      </p:sp>
      <p:sp>
        <p:nvSpPr>
          <p:cNvPr id="652" name="Google Shape;652;p64"/>
          <p:cNvSpPr/>
          <p:nvPr/>
        </p:nvSpPr>
        <p:spPr>
          <a:xfrm>
            <a:off x="5791823" y="1547000"/>
            <a:ext cx="1282500" cy="1627200"/>
          </a:xfrm>
          <a:prstGeom prst="roundRect">
            <a:avLst>
              <a:gd name="adj" fmla="val 2702"/>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300" b="1" i="0" u="none" strike="noStrike" kern="0" cap="none" spc="0" normalizeH="0" baseline="0" noProof="0" dirty="0">
                <a:ln>
                  <a:noFill/>
                </a:ln>
                <a:solidFill>
                  <a:srgbClr val="CCCCCC"/>
                </a:solidFill>
                <a:effectLst/>
                <a:uLnTx/>
                <a:uFillTx/>
                <a:latin typeface="Arial"/>
                <a:cs typeface="Arial"/>
                <a:sym typeface="Arial"/>
              </a:rPr>
              <a:t>3.</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Khi bên tham gia xây dựng Đề xuất thiết kế POC, họ có thể được cấp bộ dữ liệu rất hạn chế để tìm hiểu, hoặc sẽ được cung cấp thông tin chi tiết về cách thức cấu trúc của bộ dữ liệu quan tâm</a:t>
            </a:r>
          </a:p>
        </p:txBody>
      </p:sp>
      <p:sp>
        <p:nvSpPr>
          <p:cNvPr id="653" name="Google Shape;653;p64"/>
          <p:cNvSpPr/>
          <p:nvPr/>
        </p:nvSpPr>
        <p:spPr>
          <a:xfrm>
            <a:off x="7120910" y="1547000"/>
            <a:ext cx="1654200" cy="1627200"/>
          </a:xfrm>
          <a:prstGeom prst="roundRect">
            <a:avLst>
              <a:gd name="adj" fmla="val 2478"/>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D9D9D9"/>
                </a:solidFill>
                <a:effectLst/>
                <a:uLnTx/>
                <a:uFillTx/>
                <a:latin typeface="Arial"/>
                <a:cs typeface="Arial"/>
                <a:sym typeface="Arial"/>
              </a:rPr>
              <a:t>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Ngoài hoạt động cố vấn, chương trình sẽ có các hội thảo một lần/ tuần, thường diễn ra trực tuyến trong một giờ về các chủ đề chung như thành lập doanh nghiệp (mang tính gợi ý) tại Việt Nam, bằng sáng chế / sở hữu trí tuệ, mô hình kinh doanh và làm việc với dữ liệu công. </a:t>
            </a:r>
          </a:p>
        </p:txBody>
      </p:sp>
      <p:sp>
        <p:nvSpPr>
          <p:cNvPr id="654" name="Google Shape;654;p64"/>
          <p:cNvSpPr/>
          <p:nvPr/>
        </p:nvSpPr>
        <p:spPr>
          <a:xfrm>
            <a:off x="413225" y="3233162"/>
            <a:ext cx="4158600" cy="1343700"/>
          </a:xfrm>
          <a:prstGeom prst="roundRect">
            <a:avLst>
              <a:gd name="adj" fmla="val 2138"/>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300" b="1" i="0" u="none" strike="noStrike" kern="0" cap="none" spc="0" normalizeH="0" baseline="0" noProof="0" dirty="0">
                <a:ln>
                  <a:noFill/>
                </a:ln>
                <a:solidFill>
                  <a:srgbClr val="D9D9D9"/>
                </a:solidFill>
                <a:effectLst/>
                <a:uLnTx/>
                <a:uFillTx/>
                <a:latin typeface="Arial"/>
                <a:cs typeface="Arial"/>
                <a:sym typeface="Arial"/>
              </a:rPr>
              <a:t>5.</a:t>
            </a:r>
          </a:p>
          <a:p>
            <a:pPr marL="0" marR="12806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Cấu trúc của Đề xuất thiết kế POC:</a:t>
            </a:r>
          </a:p>
          <a:p>
            <a:pPr marL="171450" marR="12806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Tóm tắt tổng quan</a:t>
            </a:r>
          </a:p>
          <a:p>
            <a:pPr marL="171450" marR="12806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Hiểu biết chi tiết về vấn đề mà giải pháp đang tìm kiếm cách xử lý (có tham vấn các bên liên quan)</a:t>
            </a:r>
          </a:p>
          <a:p>
            <a:pPr marL="171450" marR="12806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Danh sách chi tiết và cụ thể các bộ dữ liệu của chính phủ cần sử dụng và lập luận về sự cần thiết của những bộ dữ liệu này trong giải pháp (dựa trên các cuộc họp với chính quyền)</a:t>
            </a:r>
          </a:p>
          <a:p>
            <a:pPr marL="171450" marR="12806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Bản đồ/ luồng quy trình chi tiết của công nghệ cần thiết cho POC</a:t>
            </a:r>
          </a:p>
        </p:txBody>
      </p:sp>
      <p:sp>
        <p:nvSpPr>
          <p:cNvPr id="655" name="Google Shape;655;p64"/>
          <p:cNvSpPr/>
          <p:nvPr/>
        </p:nvSpPr>
        <p:spPr>
          <a:xfrm>
            <a:off x="7120910" y="3233275"/>
            <a:ext cx="1654200" cy="1343700"/>
          </a:xfrm>
          <a:prstGeom prst="roundRect">
            <a:avLst>
              <a:gd name="adj" fmla="val 2478"/>
            </a:avLst>
          </a:prstGeom>
          <a:solidFill>
            <a:srgbClr val="009FDA"/>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400" b="1" i="0" u="none" strike="noStrike" kern="0" cap="none" spc="0" normalizeH="0" baseline="0" noProof="0">
                <a:ln>
                  <a:noFill/>
                </a:ln>
                <a:solidFill>
                  <a:srgbClr val="FFFFFF"/>
                </a:solidFill>
                <a:effectLst/>
                <a:uLnTx/>
                <a:uFillTx/>
                <a:latin typeface="Arial"/>
                <a:cs typeface="Arial"/>
                <a:sym typeface="Arial"/>
              </a:rPr>
              <a:t> Đề xuất thiết kế POC chi tiết</a:t>
            </a:r>
          </a:p>
        </p:txBody>
      </p:sp>
      <p:sp>
        <p:nvSpPr>
          <p:cNvPr id="656" name="Google Shape;656;p64"/>
          <p:cNvSpPr/>
          <p:nvPr/>
        </p:nvSpPr>
        <p:spPr>
          <a:xfrm>
            <a:off x="4314110" y="3233162"/>
            <a:ext cx="2760600" cy="1343700"/>
          </a:xfrm>
          <a:prstGeom prst="roundRect">
            <a:avLst>
              <a:gd name="adj" fmla="val 2138"/>
            </a:avLst>
          </a:prstGeom>
          <a:solidFill>
            <a:schemeClr val="lt2"/>
          </a:solidFill>
          <a:ln>
            <a:noFill/>
          </a:ln>
        </p:spPr>
        <p:txBody>
          <a:bodyPr spcFirstLastPara="1" wrap="square" lIns="91425" tIns="91425" rIns="91425" bIns="91425" anchor="t" anchorCtr="0">
            <a:noAutofit/>
          </a:bodyPr>
          <a:lstStyle/>
          <a:p>
            <a:pPr marL="171450" marR="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Danh sách các cơ quan chính phủ hoặc đối tác khu vực tư nhân hoặc khách hàng được nhắm mục tiêu thử nghiệm giải pháp</a:t>
            </a:r>
          </a:p>
          <a:p>
            <a:pPr marL="171450" marR="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Tính khả thi về thương mại: kế hoạch chi tiết về tiếp cận thị trường sau khi POC thành công</a:t>
            </a:r>
          </a:p>
          <a:p>
            <a:pPr marL="171450" marR="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Nguồn lực: năng lực và chuyên môn của đội ngũ hiện có và các nguồn lực bổ sung cần thiết cho POC</a:t>
            </a:r>
          </a:p>
          <a:p>
            <a:pPr marL="171450" marR="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Tiến trình: kế hoạch dự án chi tiết để khởi chạy và đánh giá POC</a:t>
            </a:r>
          </a:p>
          <a:p>
            <a:pPr marL="171450" marR="0" lvl="2" indent="-107950" algn="l" defTabSz="914400" rtl="0" eaLnBrk="1" fontAlgn="auto" latinLnBrk="0" hangingPunct="1">
              <a:lnSpc>
                <a:spcPct val="100000"/>
              </a:lnSpc>
              <a:spcBef>
                <a:spcPts val="0"/>
              </a:spcBef>
              <a:spcAft>
                <a:spcPts val="0"/>
              </a:spcAft>
              <a:buClr>
                <a:srgbClr val="000000"/>
              </a:buClr>
              <a:buSzPts val="800"/>
              <a:buFont typeface="Arial"/>
              <a:buChar char="■"/>
              <a:tabLst/>
              <a:defRPr/>
            </a:pPr>
            <a:r>
              <a:rPr kumimoji="0" lang="vi-VN" sz="800" b="0" i="0" u="none" strike="noStrike" kern="0" cap="none" spc="0" normalizeH="0" baseline="0" noProof="0" dirty="0">
                <a:ln>
                  <a:noFill/>
                </a:ln>
                <a:solidFill>
                  <a:srgbClr val="000000"/>
                </a:solidFill>
                <a:effectLst/>
                <a:uLnTx/>
                <a:uFillTx/>
                <a:latin typeface="Arial"/>
                <a:cs typeface="Arial"/>
                <a:sym typeface="Arial"/>
              </a:rPr>
              <a:t>Đề xuất ngân sách chi tiết cho POC</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65"/>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62" name="Google Shape;662;p65"/>
          <p:cNvSpPr/>
          <p:nvPr/>
        </p:nvSpPr>
        <p:spPr>
          <a:xfrm>
            <a:off x="456675" y="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ĐÁNH GIÁ TÍNH KHẢ THI VỀ MẶT KỸ THUẬT</a:t>
            </a:r>
          </a:p>
        </p:txBody>
      </p:sp>
      <p:cxnSp>
        <p:nvCxnSpPr>
          <p:cNvPr id="663" name="Google Shape;663;p65"/>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64" name="Google Shape;664;p65"/>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665" name="Google Shape;665;p65"/>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Ươm tạo - Giai đoạn 1</a:t>
            </a:r>
          </a:p>
        </p:txBody>
      </p:sp>
      <p:sp>
        <p:nvSpPr>
          <p:cNvPr id="666" name="Google Shape;666;p65"/>
          <p:cNvSpPr/>
          <p:nvPr/>
        </p:nvSpPr>
        <p:spPr>
          <a:xfrm>
            <a:off x="6522825" y="3090959"/>
            <a:ext cx="2225100" cy="14913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p>
          <a:p>
            <a:pPr marL="57150" marR="0" lvl="0" indent="0" algn="l" defTabSz="914400" rtl="0" eaLnBrk="1" fontAlgn="auto" latinLnBrk="0" hangingPunct="1">
              <a:lnSpc>
                <a:spcPct val="100000"/>
              </a:lnSpc>
              <a:spcBef>
                <a:spcPts val="1000"/>
              </a:spcBef>
              <a:spcAft>
                <a:spcPts val="0"/>
              </a:spcAft>
              <a:buClr>
                <a:srgbClr val="000000"/>
              </a:buClr>
              <a:buSzPts val="1100"/>
              <a:buFont typeface="Arial"/>
              <a:buNone/>
              <a:tabLst/>
              <a:defRPr/>
            </a:pPr>
            <a:r>
              <a:rPr kumimoji="0" lang="vi-VN" sz="1300" b="1" i="0" u="none" strike="noStrike" kern="0" cap="none" spc="0" normalizeH="0" baseline="0" noProof="0">
                <a:ln>
                  <a:noFill/>
                </a:ln>
                <a:solidFill>
                  <a:srgbClr val="FFFFFF"/>
                </a:solidFill>
                <a:effectLst/>
                <a:uLnTx/>
                <a:uFillTx/>
                <a:latin typeface="Arial"/>
                <a:cs typeface="Arial"/>
                <a:sym typeface="Arial"/>
              </a:rPr>
              <a:t>Bản đánh giá tính khả thi chi tiết cho mỗi giải pháp</a:t>
            </a:r>
          </a:p>
          <a:p>
            <a:pPr marL="57150" marR="0" lvl="0" indent="0" algn="l" defTabSz="914400" rtl="0" eaLnBrk="1" fontAlgn="auto" latinLnBrk="0" hangingPunct="1">
              <a:lnSpc>
                <a:spcPct val="100000"/>
              </a:lnSpc>
              <a:spcBef>
                <a:spcPts val="1000"/>
              </a:spcBef>
              <a:spcAft>
                <a:spcPts val="0"/>
              </a:spcAft>
              <a:buClr>
                <a:srgbClr val="000000"/>
              </a:buClr>
              <a:buSzPts val="1100"/>
              <a:buFont typeface="Arial"/>
              <a:buNone/>
              <a:tabLst/>
              <a:defRPr/>
            </a:pPr>
            <a:endParaRPr kumimoji="0" sz="1300" b="1" i="0" u="none" strike="noStrike" kern="0" cap="none" spc="0" normalizeH="0" baseline="0" noProof="0">
              <a:ln>
                <a:noFill/>
              </a:ln>
              <a:solidFill>
                <a:srgbClr val="FFFFFF"/>
              </a:solidFill>
              <a:effectLst/>
              <a:uLnTx/>
              <a:uFillTx/>
              <a:latin typeface="Arial"/>
              <a:cs typeface="Arial"/>
              <a:sym typeface="Arial"/>
            </a:endParaRP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endParaRPr kumimoji="0" sz="1300" b="1" i="0" u="none" strike="noStrike" kern="0" cap="none" spc="0" normalizeH="0" baseline="0" noProof="0">
              <a:ln>
                <a:noFill/>
              </a:ln>
              <a:solidFill>
                <a:srgbClr val="FFFFFF"/>
              </a:solidFill>
              <a:effectLst/>
              <a:uLnTx/>
              <a:uFillTx/>
              <a:latin typeface="Arial"/>
              <a:cs typeface="Arial"/>
              <a:sym typeface="Arial"/>
            </a:endParaRPr>
          </a:p>
        </p:txBody>
      </p:sp>
      <p:sp>
        <p:nvSpPr>
          <p:cNvPr id="667" name="Google Shape;667;p65"/>
          <p:cNvSpPr/>
          <p:nvPr/>
        </p:nvSpPr>
        <p:spPr>
          <a:xfrm>
            <a:off x="418650" y="1536250"/>
            <a:ext cx="2057400" cy="1491300"/>
          </a:xfrm>
          <a:prstGeom prst="roundRect">
            <a:avLst>
              <a:gd name="adj" fmla="val 5304"/>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Diễn ra vào cuối giai đoạn Ươm tạo đầu tiên, do một chuyên gia tư vấn chuyên trách về đánh giá tính khả thi thực hiện.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8" name="Google Shape;668;p65"/>
          <p:cNvSpPr/>
          <p:nvPr/>
        </p:nvSpPr>
        <p:spPr>
          <a:xfrm>
            <a:off x="2548538" y="1536250"/>
            <a:ext cx="1925700" cy="1491300"/>
          </a:xfrm>
          <a:prstGeom prst="roundRect">
            <a:avLst>
              <a:gd name="adj" fmla="val 5304"/>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Đánh giá chi tiết tính khả thi sẽ được thực hiện khi xem xét từng giải pháp</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9" name="Google Shape;669;p65"/>
          <p:cNvSpPr/>
          <p:nvPr/>
        </p:nvSpPr>
        <p:spPr>
          <a:xfrm>
            <a:off x="4546750" y="1536250"/>
            <a:ext cx="4201200" cy="1476900"/>
          </a:xfrm>
          <a:prstGeom prst="roundRect">
            <a:avLst>
              <a:gd name="adj" fmla="val 5304"/>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Bản đánh giá tính khả thi sẽ được nộp cùng với Đề xuất thiết kế POC thành một bộ hồ sơ, sau đó được xem xét và lựa chọn giải pháp vào giai đoạn tiếp theo của quá trình Ươm tạo để tiếp tục được hỗ trợ, hoặc nhận hỗ trợ tài chính cho POC.</a:t>
            </a:r>
          </a:p>
        </p:txBody>
      </p:sp>
      <p:sp>
        <p:nvSpPr>
          <p:cNvPr id="670" name="Google Shape;670;p65"/>
          <p:cNvSpPr/>
          <p:nvPr/>
        </p:nvSpPr>
        <p:spPr>
          <a:xfrm>
            <a:off x="418650" y="3088642"/>
            <a:ext cx="6036300" cy="1491300"/>
          </a:xfrm>
          <a:prstGeom prst="roundRect">
            <a:avLst>
              <a:gd name="adj" fmla="val 5304"/>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9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dirty="0">
                <a:ln>
                  <a:noFill/>
                </a:ln>
                <a:solidFill>
                  <a:srgbClr val="000000"/>
                </a:solidFill>
                <a:effectLst/>
                <a:uLnTx/>
                <a:uFillTx/>
                <a:latin typeface="Arial"/>
                <a:cs typeface="Arial"/>
                <a:sym typeface="Arial"/>
              </a:rPr>
              <a:t>Do một chuyên gia tư vấn cho giai đoạn Thử thách thực hiện, bao gồm các hạng mục sau:</a:t>
            </a:r>
          </a:p>
          <a:p>
            <a:pPr marL="171450" marR="0" lvl="1" indent="-114300" algn="l" defTabSz="914400" rtl="0" eaLnBrk="1" fontAlgn="auto" latinLnBrk="0" hangingPunct="1">
              <a:lnSpc>
                <a:spcPct val="115000"/>
              </a:lnSpc>
              <a:spcBef>
                <a:spcPts val="1000"/>
              </a:spcBef>
              <a:spcAft>
                <a:spcPts val="0"/>
              </a:spcAft>
              <a:buClr>
                <a:srgbClr val="000000"/>
              </a:buClr>
              <a:buSzPts val="900"/>
              <a:buFont typeface="Arial"/>
              <a:buChar char="○"/>
              <a:tabLst/>
              <a:defRPr/>
            </a:pPr>
            <a:r>
              <a:rPr kumimoji="0" lang="vi-VN" sz="900" b="0" i="0" u="none" strike="noStrike" kern="0" cap="none" spc="0" normalizeH="0" baseline="0" noProof="0" dirty="0">
                <a:ln>
                  <a:noFill/>
                </a:ln>
                <a:solidFill>
                  <a:srgbClr val="000000"/>
                </a:solidFill>
                <a:effectLst/>
                <a:uLnTx/>
                <a:uFillTx/>
                <a:latin typeface="Arial"/>
                <a:cs typeface="Arial"/>
                <a:sym typeface="Arial"/>
              </a:rPr>
              <a:t>Tóm tắt tổng quan</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dirty="0">
                <a:ln>
                  <a:noFill/>
                </a:ln>
                <a:solidFill>
                  <a:srgbClr val="000000"/>
                </a:solidFill>
                <a:effectLst/>
                <a:uLnTx/>
                <a:uFillTx/>
                <a:latin typeface="Arial"/>
                <a:cs typeface="Arial"/>
                <a:sym typeface="Arial"/>
              </a:rPr>
              <a:t>Tính khả thi về kỹ thuật</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dirty="0">
                <a:ln>
                  <a:noFill/>
                </a:ln>
                <a:solidFill>
                  <a:srgbClr val="000000"/>
                </a:solidFill>
                <a:effectLst/>
                <a:uLnTx/>
                <a:uFillTx/>
                <a:latin typeface="Arial"/>
                <a:cs typeface="Arial"/>
                <a:sym typeface="Arial"/>
              </a:rPr>
              <a:t>Tính khả thi về tài chính</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dirty="0">
                <a:ln>
                  <a:noFill/>
                </a:ln>
                <a:solidFill>
                  <a:srgbClr val="000000"/>
                </a:solidFill>
                <a:effectLst/>
                <a:uLnTx/>
                <a:uFillTx/>
                <a:latin typeface="Arial"/>
                <a:cs typeface="Arial"/>
                <a:sym typeface="Arial"/>
              </a:rPr>
              <a:t>Tính khả thi về thị trường </a:t>
            </a:r>
            <a:endParaRPr kumimoji="0" lang="en-US" sz="900" b="0" i="0" u="none" strike="noStrike" kern="0" cap="none" spc="0" normalizeH="0" baseline="0" noProof="0" dirty="0">
              <a:ln>
                <a:noFill/>
              </a:ln>
              <a:solidFill>
                <a:srgbClr val="000000"/>
              </a:solidFill>
              <a:effectLst/>
              <a:uLnTx/>
              <a:uFillTx/>
              <a:latin typeface="Arial"/>
              <a:cs typeface="Arial"/>
              <a:sym typeface="Arial"/>
            </a:endParaRPr>
          </a:p>
          <a:p>
            <a:pPr marL="57150" marR="0" lvl="1" indent="0" algn="l" defTabSz="914400" rtl="0" eaLnBrk="1" fontAlgn="auto" latinLnBrk="0" hangingPunct="1">
              <a:lnSpc>
                <a:spcPct val="115000"/>
              </a:lnSpc>
              <a:spcBef>
                <a:spcPts val="0"/>
              </a:spcBef>
              <a:spcAft>
                <a:spcPts val="0"/>
              </a:spcAft>
              <a:buClr>
                <a:srgbClr val="000000"/>
              </a:buClr>
              <a:buSzPts val="900"/>
              <a:buFont typeface="Arial"/>
              <a:buNone/>
              <a:tabLst/>
              <a:defRPr/>
            </a:pPr>
            <a:r>
              <a:rPr kumimoji="0" lang="vi-VN" sz="900" b="0" i="0" u="none" strike="noStrike" kern="0" cap="none" spc="0" normalizeH="0" baseline="0" noProof="0" dirty="0">
                <a:ln>
                  <a:noFill/>
                </a:ln>
                <a:solidFill>
                  <a:srgbClr val="000000"/>
                </a:solidFill>
                <a:effectLst/>
                <a:uLnTx/>
                <a:uFillTx/>
                <a:latin typeface="Arial"/>
                <a:cs typeface="Arial"/>
                <a:sym typeface="Arial"/>
              </a:rPr>
              <a:t>(hoặc tính phù hợp với thị trường)</a:t>
            </a:r>
          </a:p>
        </p:txBody>
      </p:sp>
      <p:sp>
        <p:nvSpPr>
          <p:cNvPr id="671" name="Google Shape;671;p65"/>
          <p:cNvSpPr txBox="1"/>
          <p:nvPr/>
        </p:nvSpPr>
        <p:spPr>
          <a:xfrm>
            <a:off x="2769750" y="3591314"/>
            <a:ext cx="3000000" cy="801000"/>
          </a:xfrm>
          <a:prstGeom prst="rect">
            <a:avLst/>
          </a:prstGeom>
          <a:noFill/>
          <a:ln>
            <a:noFill/>
          </a:ln>
        </p:spPr>
        <p:txBody>
          <a:bodyPr spcFirstLastPara="1" wrap="square" lIns="91425" tIns="91425" rIns="91425" bIns="91425" anchor="t" anchorCtr="0">
            <a:spAutoFit/>
          </a:bodyPr>
          <a:lstStyle/>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khả thi trong vận hành:</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Tác động dự kiến đến người dùng cuối và quá trình số hóa</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Đề xuất cải tiến &amp; Đề xuất tiếp tục/ Dừng lại</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6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77" name="Google Shape;677;p66"/>
          <p:cNvSpPr/>
          <p:nvPr/>
        </p:nvSpPr>
        <p:spPr>
          <a:xfrm>
            <a:off x="434700" y="2220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TIÊU CHÍ ĐÁNH GIÁ ĐỂ CHỌN VÀO GIAI ĐOẠN POC</a:t>
            </a:r>
          </a:p>
        </p:txBody>
      </p:sp>
      <p:cxnSp>
        <p:nvCxnSpPr>
          <p:cNvPr id="678" name="Google Shape;678;p66"/>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79" name="Google Shape;679;p66"/>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680" name="Google Shape;680;p66"/>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Ươm tạo - Giai đoạn 2</a:t>
            </a:r>
          </a:p>
        </p:txBody>
      </p:sp>
      <p:sp>
        <p:nvSpPr>
          <p:cNvPr id="681" name="Google Shape;681;p66"/>
          <p:cNvSpPr/>
          <p:nvPr/>
        </p:nvSpPr>
        <p:spPr>
          <a:xfrm>
            <a:off x="413100" y="1547000"/>
            <a:ext cx="2045400" cy="3030000"/>
          </a:xfrm>
          <a:prstGeom prst="roundRect">
            <a:avLst>
              <a:gd name="adj" fmla="val 4321"/>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B7B7B7"/>
                </a:solidFill>
                <a:effectLst/>
                <a:uLnTx/>
                <a:uFillTx/>
                <a:latin typeface="Arial"/>
                <a:cs typeface="Arial"/>
                <a:sym typeface="Arial"/>
              </a:rPr>
              <a:t>1.</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Diễn ra vào cuối Giai đoạn Ươm tạo đầu tiên: Tính khả thi</a:t>
            </a:r>
          </a:p>
        </p:txBody>
      </p:sp>
      <p:sp>
        <p:nvSpPr>
          <p:cNvPr id="682" name="Google Shape;682;p66"/>
          <p:cNvSpPr/>
          <p:nvPr/>
        </p:nvSpPr>
        <p:spPr>
          <a:xfrm>
            <a:off x="2518591" y="1547000"/>
            <a:ext cx="2045400" cy="3030000"/>
          </a:xfrm>
          <a:prstGeom prst="roundRect">
            <a:avLst>
              <a:gd name="adj" fmla="val 4321"/>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CCCCCC"/>
                </a:solidFill>
                <a:effectLst/>
                <a:uLnTx/>
                <a:uFillTx/>
                <a:latin typeface="Arial"/>
                <a:cs typeface="Arial"/>
                <a:sym typeface="Arial"/>
              </a:rPr>
              <a:t>2.</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Bản đánh giá tính khả thi sẽ được nộp cùng với nguyên mẫu dưới dạng một gói hồ sơ để đánh giá.</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Ban Quản lý chương trình Thử thách sẽ lấy ý kiến đóng góp từ Ban Cố vấn chương trình Thử thách và Đơn vị triển khai để xác định giải pháp nào sẽ đi tiếp vào Giai đoạn Ươm tạo 2: POC và tiếp tục nhận hỗ trợ hoặc tài trợ thí điểm.</a:t>
            </a:r>
          </a:p>
        </p:txBody>
      </p:sp>
      <p:sp>
        <p:nvSpPr>
          <p:cNvPr id="683" name="Google Shape;683;p66"/>
          <p:cNvSpPr/>
          <p:nvPr/>
        </p:nvSpPr>
        <p:spPr>
          <a:xfrm>
            <a:off x="4624082" y="1547000"/>
            <a:ext cx="2045400" cy="3030000"/>
          </a:xfrm>
          <a:prstGeom prst="roundRect">
            <a:avLst>
              <a:gd name="adj" fmla="val 4321"/>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300" b="1" i="0" u="none" strike="noStrike" kern="0" cap="none" spc="0" normalizeH="0" baseline="0" noProof="0">
                <a:ln>
                  <a:noFill/>
                </a:ln>
                <a:solidFill>
                  <a:srgbClr val="CCCCCC"/>
                </a:solidFill>
                <a:effectLst/>
                <a:uLnTx/>
                <a:uFillTx/>
                <a:latin typeface="Arial"/>
                <a:cs typeface="Arial"/>
                <a:sym typeface="Arial"/>
              </a:rPr>
              <a:t>3.</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Năm tiêu chí sau đây sẽ được áp dụng để lập mẫu tính điểm cho từng giải pháp:</a:t>
            </a: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17145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Triển khai kỹ thuật </a:t>
            </a:r>
            <a:r>
              <a:rPr kumimoji="0" lang="vi-VN" sz="900" b="1" i="0" u="none" strike="noStrike" kern="0" cap="none" spc="0" normalizeH="0" baseline="0" noProof="0">
                <a:ln>
                  <a:noFill/>
                </a:ln>
                <a:solidFill>
                  <a:srgbClr val="000000"/>
                </a:solidFill>
                <a:effectLst/>
                <a:uLnTx/>
                <a:uFillTx/>
                <a:latin typeface="Arial"/>
                <a:cs typeface="Arial"/>
                <a:sym typeface="Arial"/>
              </a:rPr>
              <a:t>(30%)</a:t>
            </a:r>
          </a:p>
          <a:p>
            <a:pPr marL="17145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Sự tham gia và nghiên cứu của các bên liên quan: </a:t>
            </a:r>
            <a:r>
              <a:rPr kumimoji="0" lang="vi-VN" sz="900" b="1" i="0" u="none" strike="noStrike" kern="0" cap="none" spc="0" normalizeH="0" baseline="0" noProof="0">
                <a:ln>
                  <a:noFill/>
                </a:ln>
                <a:solidFill>
                  <a:srgbClr val="000000"/>
                </a:solidFill>
                <a:effectLst/>
                <a:uLnTx/>
                <a:uFillTx/>
                <a:latin typeface="Arial"/>
                <a:cs typeface="Arial"/>
                <a:sym typeface="Arial"/>
              </a:rPr>
              <a:t>(10%)</a:t>
            </a:r>
          </a:p>
          <a:p>
            <a:pPr marL="17145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Sử dụng dữ liệu mở và các nguồn dữ liệu khác của Tp.HCM </a:t>
            </a:r>
            <a:r>
              <a:rPr kumimoji="0" lang="vi-VN" sz="900" b="1" i="0" u="none" strike="noStrike" kern="0" cap="none" spc="0" normalizeH="0" baseline="0" noProof="0">
                <a:ln>
                  <a:noFill/>
                </a:ln>
                <a:solidFill>
                  <a:srgbClr val="000000"/>
                </a:solidFill>
                <a:effectLst/>
                <a:uLnTx/>
                <a:uFillTx/>
                <a:latin typeface="Arial"/>
                <a:cs typeface="Arial"/>
                <a:sym typeface="Arial"/>
              </a:rPr>
              <a:t>(15%)</a:t>
            </a:r>
          </a:p>
          <a:p>
            <a:pPr marL="17145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Mô hình kinh doanh &amp; kế hoạch bền vững:</a:t>
            </a:r>
            <a:r>
              <a:rPr kumimoji="0" lang="vi-VN" sz="900" b="1" i="0" u="none" strike="noStrike" kern="0" cap="none" spc="0" normalizeH="0" baseline="0" noProof="0">
                <a:ln>
                  <a:noFill/>
                </a:ln>
                <a:solidFill>
                  <a:srgbClr val="000000"/>
                </a:solidFill>
                <a:effectLst/>
                <a:uLnTx/>
                <a:uFillTx/>
                <a:latin typeface="Arial"/>
                <a:cs typeface="Arial"/>
                <a:sym typeface="Arial"/>
              </a:rPr>
              <a:t> (30%)</a:t>
            </a:r>
          </a:p>
          <a:p>
            <a:pPr marL="171450" marR="0" lvl="0" indent="-17145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Tác động đến người dùng cuối và quá trình số hóa </a:t>
            </a:r>
            <a:r>
              <a:rPr kumimoji="0" lang="vi-VN" sz="900" b="1" i="0" u="none" strike="noStrike" kern="0" cap="none" spc="0" normalizeH="0" baseline="0" noProof="0">
                <a:ln>
                  <a:noFill/>
                </a:ln>
                <a:solidFill>
                  <a:srgbClr val="000000"/>
                </a:solidFill>
                <a:effectLst/>
                <a:uLnTx/>
                <a:uFillTx/>
                <a:latin typeface="Arial"/>
                <a:cs typeface="Arial"/>
                <a:sym typeface="Arial"/>
              </a:rPr>
              <a:t>(15%)</a:t>
            </a:r>
          </a:p>
        </p:txBody>
      </p:sp>
      <p:sp>
        <p:nvSpPr>
          <p:cNvPr id="684" name="Google Shape;684;p66"/>
          <p:cNvSpPr/>
          <p:nvPr/>
        </p:nvSpPr>
        <p:spPr>
          <a:xfrm>
            <a:off x="6729574" y="1547000"/>
            <a:ext cx="2045400" cy="30300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r>
              <a:rPr kumimoji="0" lang="vi-VN" sz="1400" b="1" i="0" u="none" strike="noStrike" kern="0" cap="none" spc="0" normalizeH="0" baseline="0" noProof="0">
                <a:ln>
                  <a:noFill/>
                </a:ln>
                <a:solidFill>
                  <a:srgbClr val="FFFFFF"/>
                </a:solidFill>
                <a:effectLst/>
                <a:uLnTx/>
                <a:uFillTx/>
                <a:latin typeface="Arial"/>
                <a:cs typeface="Arial"/>
                <a:sym typeface="Arial"/>
              </a:rPr>
              <a:t>1-2 đơn vị thắng cuộc cho mỗi lĩnh vực hoặc tổng số không quá 5 giải pháp trên tất cả các lĩnh vực được chọn để đi tiếp vào Giai đoạn Ươm tạo 2: Chứng minh tính khả thi của ý tưởng (POC)</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6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53</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690" name="Google Shape;690;p67"/>
          <p:cNvSpPr/>
          <p:nvPr/>
        </p:nvSpPr>
        <p:spPr>
          <a:xfrm>
            <a:off x="456675" y="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Chứng minh tính khả thi của ý tưởng (POC) </a:t>
            </a:r>
          </a:p>
        </p:txBody>
      </p:sp>
      <p:cxnSp>
        <p:nvCxnSpPr>
          <p:cNvPr id="691" name="Google Shape;691;p67"/>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692" name="Google Shape;692;p67"/>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693" name="Google Shape;693;p67"/>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Ươm tạo - Giai đoạn 2</a:t>
            </a:r>
          </a:p>
        </p:txBody>
      </p:sp>
      <p:sp>
        <p:nvSpPr>
          <p:cNvPr id="694" name="Google Shape;694;p67"/>
          <p:cNvSpPr/>
          <p:nvPr/>
        </p:nvSpPr>
        <p:spPr>
          <a:xfrm>
            <a:off x="6729575" y="1547000"/>
            <a:ext cx="2045400" cy="14808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 1:</a:t>
            </a: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r>
              <a:rPr kumimoji="0" lang="vi-VN" sz="1400" b="1" i="0" u="none" strike="noStrike" kern="0" cap="none" spc="0" normalizeH="0" baseline="0" noProof="0">
                <a:ln>
                  <a:noFill/>
                </a:ln>
                <a:solidFill>
                  <a:srgbClr val="FFFFFF"/>
                </a:solidFill>
                <a:effectLst/>
                <a:uLnTx/>
                <a:uFillTx/>
                <a:latin typeface="Arial"/>
                <a:cs typeface="Arial"/>
                <a:sym typeface="Arial"/>
              </a:rPr>
              <a:t>Có thể có 1-2 sản phẩm/dịch vụ khả dụng về mặt thương mại được xây dựng trên dữ liệu mở</a:t>
            </a:r>
          </a:p>
        </p:txBody>
      </p:sp>
      <p:sp>
        <p:nvSpPr>
          <p:cNvPr id="695" name="Google Shape;695;p67"/>
          <p:cNvSpPr/>
          <p:nvPr/>
        </p:nvSpPr>
        <p:spPr>
          <a:xfrm>
            <a:off x="6729575" y="3083900"/>
            <a:ext cx="2045400" cy="14808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 2:</a:t>
            </a:r>
          </a:p>
          <a:p>
            <a:pPr marL="5715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r>
              <a:rPr kumimoji="0" lang="vi-VN" sz="1400" b="1" i="0" u="none" strike="noStrike" kern="0" cap="none" spc="0" normalizeH="0" baseline="0" noProof="0">
                <a:ln>
                  <a:noFill/>
                </a:ln>
                <a:solidFill>
                  <a:srgbClr val="FFFFFF"/>
                </a:solidFill>
                <a:effectLst/>
                <a:uLnTx/>
                <a:uFillTx/>
                <a:latin typeface="Arial"/>
                <a:cs typeface="Arial"/>
                <a:sym typeface="Arial"/>
              </a:rPr>
              <a:t>Bài học kinh nghiệm và đánh giá các điểm bất cập sau khi POC</a:t>
            </a:r>
          </a:p>
          <a:p>
            <a:pPr marL="57150" marR="0" lvl="0" indent="0" algn="l" defTabSz="914400" rtl="0" eaLnBrk="1" fontAlgn="auto" latinLnBrk="0" hangingPunct="1">
              <a:lnSpc>
                <a:spcPct val="100000"/>
              </a:lnSpc>
              <a:spcBef>
                <a:spcPts val="1000"/>
              </a:spcBef>
              <a:spcAft>
                <a:spcPts val="0"/>
              </a:spcAft>
              <a:buClr>
                <a:srgbClr val="000000"/>
              </a:buClr>
              <a:buSzTx/>
              <a:buFont typeface="Arial"/>
              <a:buNone/>
              <a:tabLst/>
              <a:defRPr/>
            </a:pPr>
            <a:endParaRPr kumimoji="0" sz="1400" b="1" i="0" u="none" strike="noStrike" kern="0" cap="none" spc="0" normalizeH="0" baseline="0" noProof="0">
              <a:ln>
                <a:noFill/>
              </a:ln>
              <a:solidFill>
                <a:srgbClr val="FFFFFF"/>
              </a:solidFill>
              <a:effectLst/>
              <a:uLnTx/>
              <a:uFillTx/>
              <a:latin typeface="Arial"/>
              <a:cs typeface="Arial"/>
              <a:sym typeface="Arial"/>
            </a:endParaRP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endParaRPr kumimoji="0" sz="1400" b="1" i="0" u="none" strike="noStrike" kern="0" cap="none" spc="0" normalizeH="0" baseline="0" noProof="0">
              <a:ln>
                <a:noFill/>
              </a:ln>
              <a:solidFill>
                <a:srgbClr val="FFFFFF"/>
              </a:solidFill>
              <a:effectLst/>
              <a:uLnTx/>
              <a:uFillTx/>
              <a:latin typeface="Arial"/>
              <a:cs typeface="Arial"/>
              <a:sym typeface="Arial"/>
            </a:endParaRPr>
          </a:p>
        </p:txBody>
      </p:sp>
      <p:sp>
        <p:nvSpPr>
          <p:cNvPr id="696" name="Google Shape;696;p67"/>
          <p:cNvSpPr/>
          <p:nvPr/>
        </p:nvSpPr>
        <p:spPr>
          <a:xfrm>
            <a:off x="413100" y="1547000"/>
            <a:ext cx="1289100" cy="2062200"/>
          </a:xfrm>
          <a:prstGeom prst="roundRect">
            <a:avLst>
              <a:gd name="adj" fmla="val 3072"/>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200" b="0" i="0" u="none" strike="noStrike" kern="0" cap="none" spc="0" normalizeH="0" baseline="0" noProof="0">
                <a:ln>
                  <a:noFill/>
                </a:ln>
                <a:solidFill>
                  <a:srgbClr val="000000"/>
                </a:solidFill>
                <a:effectLst/>
                <a:uLnTx/>
                <a:uFillTx/>
                <a:latin typeface="Arial"/>
                <a:cs typeface="Arial"/>
                <a:sym typeface="Arial"/>
              </a:rPr>
              <a:t>Tối đa </a:t>
            </a:r>
            <a:r>
              <a:rPr kumimoji="0" lang="vi-VN" sz="1200" b="1" i="0" u="none" strike="noStrike" kern="0" cap="none" spc="0" normalizeH="0" baseline="0" noProof="0">
                <a:ln>
                  <a:noFill/>
                </a:ln>
                <a:solidFill>
                  <a:srgbClr val="009FDA"/>
                </a:solidFill>
                <a:effectLst/>
                <a:uLnTx/>
                <a:uFillTx/>
                <a:latin typeface="Arial"/>
                <a:cs typeface="Arial"/>
                <a:sym typeface="Arial"/>
              </a:rPr>
              <a:t>5 công ty</a:t>
            </a:r>
          </a:p>
        </p:txBody>
      </p:sp>
      <p:sp>
        <p:nvSpPr>
          <p:cNvPr id="697" name="Google Shape;697;p67"/>
          <p:cNvSpPr/>
          <p:nvPr/>
        </p:nvSpPr>
        <p:spPr>
          <a:xfrm>
            <a:off x="1807800" y="1547700"/>
            <a:ext cx="4856100" cy="2062200"/>
          </a:xfrm>
          <a:prstGeom prst="roundRect">
            <a:avLst>
              <a:gd name="adj" fmla="val 3908"/>
            </a:avLst>
          </a:prstGeom>
          <a:solidFill>
            <a:schemeClr val="lt2"/>
          </a:solid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Ở giai đoạn này, Sở TT&amp;TT cần nhập dữ liệu vào sandbox để các nhà cung cấp giải pháp sử dụng</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Sở TT&amp;TT sử dụng Đề xuất thiết kế POC để thúc đẩy đàm phán giữa Tp.HCM, các bộ chủ quản ngành cụ thể và đơn vị cung cấp giải pháp về cách thức truy cập và sử dụng dữ liệu nâng cao</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Quyền truy cập vào dữ liệu được cấp</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Phát triển đề án kinh doanh và chốt vị trí/ đơn vị nhận thí điểm</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Khởi chạy chương trình thí điểm</a:t>
            </a:r>
          </a:p>
          <a:p>
            <a:pPr marL="171450" marR="0" lvl="1" indent="-114300" algn="l" defTabSz="914400" rtl="0" eaLnBrk="1" fontAlgn="auto" latinLnBrk="0" hangingPunct="1">
              <a:lnSpc>
                <a:spcPct val="115000"/>
              </a:lnSpc>
              <a:spcBef>
                <a:spcPts val="0"/>
              </a:spcBef>
              <a:spcAft>
                <a:spcPts val="0"/>
              </a:spcAft>
              <a:buClr>
                <a:srgbClr val="000000"/>
              </a:buClr>
              <a:buSzPts val="900"/>
              <a:buFont typeface="Arial"/>
              <a:buChar char="○"/>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Tính bền vững</a:t>
            </a:r>
          </a:p>
        </p:txBody>
      </p:sp>
      <p:sp>
        <p:nvSpPr>
          <p:cNvPr id="698" name="Google Shape;698;p67"/>
          <p:cNvSpPr/>
          <p:nvPr/>
        </p:nvSpPr>
        <p:spPr>
          <a:xfrm>
            <a:off x="413100" y="3713350"/>
            <a:ext cx="6250800" cy="851400"/>
          </a:xfrm>
          <a:prstGeom prst="roundRect">
            <a:avLst>
              <a:gd name="adj" fmla="val 10206"/>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Đánh giá POC Sandbox</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6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704" name="Google Shape;704;p68"/>
          <p:cNvSpPr/>
          <p:nvPr/>
        </p:nvSpPr>
        <p:spPr>
          <a:xfrm>
            <a:off x="456675" y="0"/>
            <a:ext cx="82746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ÁP DỤNG THÔNG TIN </a:t>
            </a:r>
            <a:r>
              <a:rPr kumimoji="0" lang="en-US" sz="2200" b="1" i="0" u="none" strike="noStrike" kern="0" cap="none" spc="0" normalizeH="0" baseline="0" noProof="0">
                <a:ln>
                  <a:noFill/>
                </a:ln>
                <a:solidFill>
                  <a:srgbClr val="009FDA"/>
                </a:solidFill>
                <a:effectLst/>
                <a:uLnTx/>
                <a:uFillTx/>
                <a:latin typeface="Arial"/>
                <a:cs typeface="Arial"/>
                <a:sym typeface="Arial"/>
              </a:rPr>
              <a:t>CHUYÊN </a:t>
            </a:r>
            <a:r>
              <a:rPr kumimoji="0" lang="vi-VN" sz="2200" b="1" i="0" u="none" strike="noStrike" kern="0" cap="none" spc="0" normalizeH="0" baseline="0" noProof="0">
                <a:ln>
                  <a:noFill/>
                </a:ln>
                <a:solidFill>
                  <a:srgbClr val="009FDA"/>
                </a:solidFill>
                <a:effectLst/>
                <a:uLnTx/>
                <a:uFillTx/>
                <a:latin typeface="Arial"/>
                <a:cs typeface="Arial"/>
                <a:sym typeface="Arial"/>
              </a:rPr>
              <a:t>SÂU TỪ CHƯƠNG TRÌNH THỬ THÁCH VÀO CHIẾN LƯỢC DỮ LIỆU CỦA TP.HCM</a:t>
            </a:r>
          </a:p>
        </p:txBody>
      </p:sp>
      <p:cxnSp>
        <p:nvCxnSpPr>
          <p:cNvPr id="705" name="Google Shape;705;p68"/>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706" name="Google Shape;706;p68"/>
          <p:cNvSpPr/>
          <p:nvPr/>
        </p:nvSpPr>
        <p:spPr>
          <a:xfrm>
            <a:off x="2889622" y="1073875"/>
            <a:ext cx="2424300" cy="342300"/>
          </a:xfrm>
          <a:prstGeom prst="roundRect">
            <a:avLst>
              <a:gd name="adj" fmla="val 11796"/>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Khung thời gian: </a:t>
            </a:r>
            <a:r>
              <a:rPr kumimoji="0" lang="vi-VN" sz="1000" b="1" i="0" u="none" strike="noStrike" kern="0" cap="none" spc="0" normalizeH="0" baseline="0" noProof="0">
                <a:ln>
                  <a:noFill/>
                </a:ln>
                <a:solidFill>
                  <a:srgbClr val="009FDA"/>
                </a:solidFill>
                <a:effectLst/>
                <a:uLnTx/>
                <a:uFillTx/>
                <a:latin typeface="Arial"/>
                <a:cs typeface="Arial"/>
                <a:sym typeface="Arial"/>
              </a:rPr>
              <a:t>12 tuần</a:t>
            </a:r>
          </a:p>
        </p:txBody>
      </p:sp>
      <p:sp>
        <p:nvSpPr>
          <p:cNvPr id="707" name="Google Shape;707;p68"/>
          <p:cNvSpPr/>
          <p:nvPr/>
        </p:nvSpPr>
        <p:spPr>
          <a:xfrm>
            <a:off x="385950" y="1073877"/>
            <a:ext cx="2424300" cy="342300"/>
          </a:xfrm>
          <a:prstGeom prst="roundRect">
            <a:avLst>
              <a:gd name="adj" fmla="val 19274"/>
            </a:avLst>
          </a:prstGeom>
          <a:noFill/>
          <a:ln w="9525" cap="flat" cmpd="sng">
            <a:solidFill>
              <a:srgbClr val="00B0EE"/>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Giai đoạn: </a:t>
            </a:r>
            <a:r>
              <a:rPr kumimoji="0" lang="vi-VN" sz="1000" b="1" i="0" u="none" strike="noStrike" kern="0" cap="none" spc="0" normalizeH="0" baseline="0" noProof="0">
                <a:ln>
                  <a:noFill/>
                </a:ln>
                <a:solidFill>
                  <a:srgbClr val="009FDA"/>
                </a:solidFill>
                <a:effectLst/>
                <a:uLnTx/>
                <a:uFillTx/>
                <a:latin typeface="Arial"/>
                <a:cs typeface="Arial"/>
                <a:sym typeface="Arial"/>
              </a:rPr>
              <a:t>Báo cáo kết thúc</a:t>
            </a:r>
          </a:p>
        </p:txBody>
      </p:sp>
      <p:sp>
        <p:nvSpPr>
          <p:cNvPr id="708" name="Google Shape;708;p68"/>
          <p:cNvSpPr/>
          <p:nvPr/>
        </p:nvSpPr>
        <p:spPr>
          <a:xfrm>
            <a:off x="6729575" y="1547000"/>
            <a:ext cx="2045400" cy="3017700"/>
          </a:xfrm>
          <a:prstGeom prst="roundRect">
            <a:avLst>
              <a:gd name="adj" fmla="val 4321"/>
            </a:avLst>
          </a:prstGeom>
          <a:solidFill>
            <a:srgbClr val="009FDA"/>
          </a:solidFill>
          <a:ln>
            <a:noFill/>
          </a:ln>
        </p:spPr>
        <p:txBody>
          <a:bodyPr spcFirstLastPara="1" wrap="square" lIns="91425" tIns="91425" rIns="91425" bIns="91425" anchor="t" anchorCtr="0">
            <a:noAutofit/>
          </a:bodyPr>
          <a:lstStyle/>
          <a:p>
            <a:pPr marL="5715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sz="1300" b="1" i="0" u="none" strike="noStrike" kern="0" cap="none" spc="0" normalizeH="0" baseline="0" noProof="0">
              <a:ln>
                <a:noFill/>
              </a:ln>
              <a:solidFill>
                <a:srgbClr val="FFFFFF"/>
              </a:solidFill>
              <a:effectLst/>
              <a:uLnTx/>
              <a:uFillTx/>
              <a:latin typeface="Arial"/>
              <a:cs typeface="Arial"/>
              <a:sym typeface="Arial"/>
            </a:endParaRPr>
          </a:p>
          <a:p>
            <a:pPr marL="5715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sz="1300" b="1" i="0" u="none" strike="noStrike" kern="0" cap="none" spc="0" normalizeH="0" baseline="0" noProof="0">
              <a:ln>
                <a:noFill/>
              </a:ln>
              <a:solidFill>
                <a:srgbClr val="FFFFFF"/>
              </a:solidFill>
              <a:effectLst/>
              <a:uLnTx/>
              <a:uFillTx/>
              <a:latin typeface="Arial"/>
              <a:cs typeface="Arial"/>
              <a:sym typeface="Arial"/>
            </a:endParaRPr>
          </a:p>
          <a:p>
            <a:pPr marL="5715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sz="1300" b="1" i="0" u="none" strike="noStrike" kern="0" cap="none" spc="0" normalizeH="0" baseline="0" noProof="0">
              <a:ln>
                <a:noFill/>
              </a:ln>
              <a:solidFill>
                <a:srgbClr val="FFFFFF"/>
              </a:solidFill>
              <a:effectLst/>
              <a:uLnTx/>
              <a:uFillTx/>
              <a:latin typeface="Arial"/>
              <a:cs typeface="Arial"/>
              <a:sym typeface="Arial"/>
            </a:endParaRPr>
          </a:p>
          <a:p>
            <a:pPr marL="5715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FFFFFF"/>
                </a:solidFill>
                <a:effectLst/>
                <a:uLnTx/>
                <a:uFillTx/>
                <a:latin typeface="Arial"/>
                <a:cs typeface="Arial"/>
                <a:sym typeface="Arial"/>
              </a:rPr>
              <a:t>Kết quả:</a:t>
            </a:r>
            <a:r>
              <a:rPr kumimoji="0" lang="vi-VN" sz="1300" b="1" i="0" u="none" strike="noStrike" kern="0" cap="none" spc="0" normalizeH="0" baseline="0" noProof="0">
                <a:ln>
                  <a:noFill/>
                </a:ln>
                <a:solidFill>
                  <a:srgbClr val="FFFFFF"/>
                </a:solidFill>
                <a:effectLst/>
                <a:uLnTx/>
                <a:uFillTx/>
                <a:latin typeface="Arial"/>
                <a:cs typeface="Arial"/>
                <a:sym typeface="Arial"/>
              </a:rPr>
              <a:t> </a:t>
            </a:r>
            <a:br>
              <a:rPr kumimoji="0" lang="vi-VN" sz="1300" b="1" i="0" u="none" strike="noStrike" kern="0" cap="none" spc="0" normalizeH="0" baseline="0" noProof="0">
                <a:ln>
                  <a:noFill/>
                </a:ln>
                <a:solidFill>
                  <a:srgbClr val="FFFFFF"/>
                </a:solidFill>
                <a:effectLst/>
                <a:uLnTx/>
                <a:uFillTx/>
                <a:latin typeface="Arial"/>
                <a:cs typeface="Arial"/>
                <a:sym typeface="Arial"/>
              </a:rPr>
            </a:br>
            <a:r>
              <a:rPr kumimoji="0" lang="vi-VN" sz="1400" b="1" i="0" u="none" strike="noStrike" kern="0" cap="none" spc="0" normalizeH="0" baseline="0" noProof="0">
                <a:ln>
                  <a:noFill/>
                </a:ln>
                <a:solidFill>
                  <a:srgbClr val="FFFFFF"/>
                </a:solidFill>
                <a:effectLst/>
                <a:uLnTx/>
                <a:uFillTx/>
                <a:latin typeface="Arial"/>
                <a:cs typeface="Arial"/>
                <a:sym typeface="Arial"/>
              </a:rPr>
              <a:t>Báo cáo cuối kỳ</a:t>
            </a:r>
          </a:p>
          <a:p>
            <a:pPr marL="57150" marR="0" lvl="0" indent="0" algn="l" defTabSz="914400" rtl="0" eaLnBrk="1" fontAlgn="auto" latinLnBrk="0" hangingPunct="1">
              <a:lnSpc>
                <a:spcPct val="100000"/>
              </a:lnSpc>
              <a:spcBef>
                <a:spcPts val="1000"/>
              </a:spcBef>
              <a:spcAft>
                <a:spcPts val="1000"/>
              </a:spcAft>
              <a:buClr>
                <a:srgbClr val="000000"/>
              </a:buClr>
              <a:buSzTx/>
              <a:buFont typeface="Arial"/>
              <a:buNone/>
              <a:tabLst/>
              <a:defRPr/>
            </a:pPr>
            <a:endParaRPr kumimoji="0" sz="1400" b="1" i="0" u="none" strike="noStrike" kern="0" cap="none" spc="0" normalizeH="0" baseline="0" noProof="0">
              <a:ln>
                <a:noFill/>
              </a:ln>
              <a:solidFill>
                <a:srgbClr val="FFFFFF"/>
              </a:solidFill>
              <a:effectLst/>
              <a:uLnTx/>
              <a:uFillTx/>
              <a:latin typeface="Arial"/>
              <a:cs typeface="Arial"/>
              <a:sym typeface="Arial"/>
            </a:endParaRPr>
          </a:p>
        </p:txBody>
      </p:sp>
      <p:sp>
        <p:nvSpPr>
          <p:cNvPr id="709" name="Google Shape;709;p68"/>
          <p:cNvSpPr/>
          <p:nvPr/>
        </p:nvSpPr>
        <p:spPr>
          <a:xfrm>
            <a:off x="413100" y="1546975"/>
            <a:ext cx="6250800" cy="1722300"/>
          </a:xfrm>
          <a:prstGeom prst="roundRect">
            <a:avLst>
              <a:gd name="adj" fmla="val 8226"/>
            </a:avLst>
          </a:prstGeom>
          <a:solidFill>
            <a:srgbClr val="F3F3F3"/>
          </a:solidFill>
          <a:ln>
            <a:noFill/>
          </a:ln>
        </p:spPr>
        <p:txBody>
          <a:bodyPr spcFirstLastPara="1" wrap="square" lIns="68575" tIns="36575" rIns="68575" bIns="34275" anchor="ctr" anchorCtr="0">
            <a:noAutofit/>
          </a:bodyPr>
          <a:lstStyle/>
          <a:p>
            <a:pPr marL="457200" marR="0" lvl="0" indent="-304800" algn="l" defTabSz="914400" rtl="0" eaLnBrk="1" fontAlgn="auto" latinLnBrk="0" hangingPunct="1">
              <a:lnSpc>
                <a:spcPct val="115000"/>
              </a:lnSpc>
              <a:spcBef>
                <a:spcPts val="0"/>
              </a:spcBef>
              <a:spcAft>
                <a:spcPts val="0"/>
              </a:spcAft>
              <a:buClr>
                <a:srgbClr val="000000"/>
              </a:buClr>
              <a:buSzPts val="1200"/>
              <a:buFont typeface="Arial"/>
              <a:buChar char="●"/>
              <a:tabLst/>
              <a:defRPr/>
            </a:pPr>
            <a:r>
              <a:rPr kumimoji="0" lang="vi-VN" sz="1200" b="0" i="0" u="none" strike="noStrike" kern="0" cap="none" spc="0" normalizeH="0" baseline="0" noProof="0">
                <a:ln>
                  <a:noFill/>
                </a:ln>
                <a:solidFill>
                  <a:srgbClr val="000000"/>
                </a:solidFill>
                <a:effectLst/>
                <a:uLnTx/>
                <a:uFillTx/>
                <a:latin typeface="Arial"/>
                <a:cs typeface="Arial"/>
                <a:sym typeface="Arial"/>
              </a:rPr>
              <a:t>Một báo cáo bao gồm các thông tin chuyên sâu thu được trong suốt chương trình Thử thách, được tập hợp thành các khuyến nghị cho Tp.HCM về cách tăng cường các khía cạnh sau:</a:t>
            </a:r>
          </a:p>
          <a:p>
            <a:pPr marL="742950" marR="0" lvl="1" indent="-304800" algn="l" defTabSz="914400" rtl="0" eaLnBrk="1" fontAlgn="auto" latinLnBrk="0" hangingPunct="1">
              <a:lnSpc>
                <a:spcPct val="115000"/>
              </a:lnSpc>
              <a:spcBef>
                <a:spcPts val="0"/>
              </a:spcBef>
              <a:spcAft>
                <a:spcPts val="0"/>
              </a:spcAft>
              <a:buClr>
                <a:srgbClr val="000000"/>
              </a:buClr>
              <a:buSzPts val="1200"/>
              <a:buFont typeface="Arial"/>
              <a:buChar char="○"/>
              <a:tabLst/>
              <a:defRPr/>
            </a:pPr>
            <a:r>
              <a:rPr kumimoji="0" lang="vi-VN" sz="1200" b="0" i="0" u="none" strike="noStrike" kern="0" cap="none" spc="0" normalizeH="0" baseline="0" noProof="0">
                <a:ln>
                  <a:noFill/>
                </a:ln>
                <a:solidFill>
                  <a:srgbClr val="000000"/>
                </a:solidFill>
                <a:effectLst/>
                <a:uLnTx/>
                <a:uFillTx/>
                <a:latin typeface="Arial"/>
                <a:cs typeface="Arial"/>
                <a:sym typeface="Arial"/>
              </a:rPr>
              <a:t>Cơ hội cho các giải pháp dữ liệu mở</a:t>
            </a:r>
          </a:p>
          <a:p>
            <a:pPr marL="742950" marR="0" lvl="1" indent="-304800" algn="l" defTabSz="914400" rtl="0" eaLnBrk="1" fontAlgn="auto" latinLnBrk="0" hangingPunct="1">
              <a:lnSpc>
                <a:spcPct val="115000"/>
              </a:lnSpc>
              <a:spcBef>
                <a:spcPts val="0"/>
              </a:spcBef>
              <a:spcAft>
                <a:spcPts val="0"/>
              </a:spcAft>
              <a:buClr>
                <a:srgbClr val="000000"/>
              </a:buClr>
              <a:buSzPts val="1200"/>
              <a:buFont typeface="Arial"/>
              <a:buChar char="○"/>
              <a:tabLst/>
              <a:defRPr/>
            </a:pPr>
            <a:r>
              <a:rPr kumimoji="0" lang="vi-VN" sz="1200" b="0" i="0" u="none" strike="noStrike" kern="0" cap="none" spc="0" normalizeH="0" baseline="0" noProof="0">
                <a:ln>
                  <a:noFill/>
                </a:ln>
                <a:solidFill>
                  <a:srgbClr val="000000"/>
                </a:solidFill>
                <a:effectLst/>
                <a:uLnTx/>
                <a:uFillTx/>
                <a:latin typeface="Arial"/>
                <a:cs typeface="Arial"/>
                <a:sym typeface="Arial"/>
              </a:rPr>
              <a:t>Những ràng buộc đối với các giải pháp dữ liệu mở</a:t>
            </a:r>
          </a:p>
          <a:p>
            <a:pPr marL="742950" marR="0" lvl="1" indent="-304800" algn="l" defTabSz="914400" rtl="0" eaLnBrk="1" fontAlgn="auto" latinLnBrk="0" hangingPunct="1">
              <a:lnSpc>
                <a:spcPct val="115000"/>
              </a:lnSpc>
              <a:spcBef>
                <a:spcPts val="0"/>
              </a:spcBef>
              <a:spcAft>
                <a:spcPts val="0"/>
              </a:spcAft>
              <a:buClr>
                <a:srgbClr val="000000"/>
              </a:buClr>
              <a:buSzPts val="1200"/>
              <a:buFont typeface="Arial"/>
              <a:buChar char="○"/>
              <a:tabLst/>
              <a:defRPr/>
            </a:pPr>
            <a:r>
              <a:rPr kumimoji="0" lang="vi-VN" sz="1200" b="0" i="0" u="none" strike="noStrike" kern="0" cap="none" spc="0" normalizeH="0" baseline="0" noProof="0">
                <a:ln>
                  <a:noFill/>
                </a:ln>
                <a:solidFill>
                  <a:srgbClr val="000000"/>
                </a:solidFill>
                <a:effectLst/>
                <a:uLnTx/>
                <a:uFillTx/>
                <a:latin typeface="Arial"/>
                <a:cs typeface="Arial"/>
                <a:sym typeface="Arial"/>
              </a:rPr>
              <a:t>Mức độ đóng góp của chương trình Thử thách vào các mục tiêu liên quan mà Tp.HCM đã đặt ra trong chiến lược chuyển đổi số</a:t>
            </a:r>
          </a:p>
        </p:txBody>
      </p:sp>
      <p:sp>
        <p:nvSpPr>
          <p:cNvPr id="710" name="Google Shape;710;p68"/>
          <p:cNvSpPr/>
          <p:nvPr/>
        </p:nvSpPr>
        <p:spPr>
          <a:xfrm>
            <a:off x="413100" y="3370202"/>
            <a:ext cx="6250800" cy="1194600"/>
          </a:xfrm>
          <a:prstGeom prst="roundRect">
            <a:avLst>
              <a:gd name="adj" fmla="val 8226"/>
            </a:avLst>
          </a:prstGeom>
          <a:solidFill>
            <a:srgbClr val="F3F3F3"/>
          </a:solidFill>
          <a:ln>
            <a:noFill/>
          </a:ln>
        </p:spPr>
        <p:txBody>
          <a:bodyPr spcFirstLastPara="1" wrap="square" lIns="68575" tIns="36575" rIns="68575" bIns="34275" anchor="ctr" anchorCtr="0">
            <a:noAutofit/>
          </a:bodyPr>
          <a:lstStyle/>
          <a:p>
            <a:pPr marL="457200" marR="0" lvl="0" indent="-298450" algn="l" defTabSz="914400" rtl="0" eaLnBrk="1" fontAlgn="auto" latinLnBrk="0" hangingPunct="1">
              <a:lnSpc>
                <a:spcPct val="115000"/>
              </a:lnSpc>
              <a:spcBef>
                <a:spcPts val="0"/>
              </a:spcBef>
              <a:spcAft>
                <a:spcPts val="0"/>
              </a:spcAft>
              <a:buClr>
                <a:srgbClr val="000000"/>
              </a:buClr>
              <a:buSzPts val="1100"/>
              <a:buFont typeface="Arial"/>
              <a:buChar char="●"/>
              <a:tabLst/>
              <a:defRPr/>
            </a:pPr>
            <a:r>
              <a:rPr kumimoji="0" lang="vi-VN" sz="1400" b="0" i="0" u="none" strike="noStrike" kern="0" cap="none" spc="0" normalizeH="0" baseline="0" noProof="0">
                <a:ln>
                  <a:noFill/>
                </a:ln>
                <a:solidFill>
                  <a:srgbClr val="000000"/>
                </a:solidFill>
                <a:effectLst/>
                <a:uLnTx/>
                <a:uFillTx/>
                <a:latin typeface="Arial"/>
                <a:cs typeface="Arial"/>
                <a:sym typeface="Arial"/>
              </a:rPr>
              <a:t>Đội ngũ quản lý </a:t>
            </a:r>
            <a:r>
              <a:rPr kumimoji="0" lang="vi-VN" sz="1200" b="0" i="0" u="none" strike="noStrike" kern="0" cap="none" spc="0" normalizeH="0" baseline="0" noProof="0">
                <a:ln>
                  <a:noFill/>
                </a:ln>
                <a:solidFill>
                  <a:srgbClr val="000000"/>
                </a:solidFill>
                <a:effectLst/>
                <a:uLnTx/>
                <a:uFillTx/>
                <a:latin typeface="Arial"/>
                <a:cs typeface="Arial"/>
                <a:sym typeface="Arial"/>
              </a:rPr>
              <a:t>chương trình Thử thách và nguồn lực tư vấn M&amp;E sẽ cùng chịu trách nhiệm thu thập và đóng gói những thông tin chuyên sâu này cho Tp.HCM</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714"/>
        <p:cNvGrpSpPr/>
        <p:nvPr/>
      </p:nvGrpSpPr>
      <p:grpSpPr>
        <a:xfrm>
          <a:off x="0" y="0"/>
          <a:ext cx="0" cy="0"/>
          <a:chOff x="0" y="0"/>
          <a:chExt cx="0" cy="0"/>
        </a:xfrm>
      </p:grpSpPr>
      <p:sp>
        <p:nvSpPr>
          <p:cNvPr id="715" name="Google Shape;715;p69"/>
          <p:cNvSpPr txBox="1"/>
          <p:nvPr/>
        </p:nvSpPr>
        <p:spPr>
          <a:xfrm>
            <a:off x="552301" y="2975750"/>
            <a:ext cx="6656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Đội ngũ quản lý chương trình Thử thách, Nhà cung cấp và Chuyên gia tư vấn</a:t>
            </a:r>
          </a:p>
        </p:txBody>
      </p:sp>
      <p:cxnSp>
        <p:nvCxnSpPr>
          <p:cNvPr id="716" name="Google Shape;716;p69"/>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717" name="Google Shape;717;p69"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721"/>
        <p:cNvGrpSpPr/>
        <p:nvPr/>
      </p:nvGrpSpPr>
      <p:grpSpPr>
        <a:xfrm>
          <a:off x="0" y="0"/>
          <a:ext cx="0" cy="0"/>
          <a:chOff x="0" y="0"/>
          <a:chExt cx="0" cy="0"/>
        </a:xfrm>
      </p:grpSpPr>
      <p:sp>
        <p:nvSpPr>
          <p:cNvPr id="722" name="Google Shape;722;p70"/>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Cơ cấu quản lý chương trình Thử thách</a:t>
            </a:r>
          </a:p>
        </p:txBody>
      </p:sp>
      <p:cxnSp>
        <p:nvCxnSpPr>
          <p:cNvPr id="723" name="Google Shape;723;p70"/>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724" name="Google Shape;724;p70"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graphicFrame>
        <p:nvGraphicFramePr>
          <p:cNvPr id="739" name="Google Shape;739;p72"/>
          <p:cNvGraphicFramePr/>
          <p:nvPr/>
        </p:nvGraphicFramePr>
        <p:xfrm>
          <a:off x="370050" y="1164565"/>
          <a:ext cx="8361875" cy="3534600"/>
        </p:xfrm>
        <a:graphic>
          <a:graphicData uri="http://schemas.openxmlformats.org/drawingml/2006/table">
            <a:tbl>
              <a:tblPr>
                <a:noFill/>
                <a:tableStyleId>{DC99E7BC-81BC-4AFE-97A5-D6B88C13CA13}</a:tableStyleId>
              </a:tblPr>
              <a:tblGrid>
                <a:gridCol w="1385350">
                  <a:extLst>
                    <a:ext uri="{9D8B030D-6E8A-4147-A177-3AD203B41FA5}">
                      <a16:colId xmlns:a16="http://schemas.microsoft.com/office/drawing/2014/main" val="20000"/>
                    </a:ext>
                  </a:extLst>
                </a:gridCol>
                <a:gridCol w="6976525">
                  <a:extLst>
                    <a:ext uri="{9D8B030D-6E8A-4147-A177-3AD203B41FA5}">
                      <a16:colId xmlns:a16="http://schemas.microsoft.com/office/drawing/2014/main" val="20001"/>
                    </a:ext>
                  </a:extLst>
                </a:gridCol>
              </a:tblGrid>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Chủ quản chương trình:</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Quản lý Sandbox:</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Chuyên viên bảo mật dữ liệu:</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740" name="Google Shape;740;p72"/>
          <p:cNvSpPr/>
          <p:nvPr/>
        </p:nvSpPr>
        <p:spPr>
          <a:xfrm>
            <a:off x="1938050" y="13154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Sở TT&amp;TT: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Bà Võ Thị Trung Trinh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Phó Giám đốc Sở</a:t>
            </a:r>
          </a:p>
        </p:txBody>
      </p:sp>
      <p:sp>
        <p:nvSpPr>
          <p:cNvPr id="741" name="Google Shape;741;p7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 sz="1200" b="0" i="0" u="none" strike="noStrike" kern="0" cap="none" spc="0" normalizeH="0" baseline="0" noProof="0">
              <a:ln>
                <a:noFill/>
              </a:ln>
              <a:solidFill>
                <a:srgbClr val="888888"/>
              </a:solidFill>
              <a:effectLst/>
              <a:uLnTx/>
              <a:uFillTx/>
              <a:latin typeface="Arial"/>
              <a:cs typeface="Arial"/>
              <a:sym typeface="Arial"/>
            </a:endParaRPr>
          </a:p>
        </p:txBody>
      </p:sp>
      <p:sp>
        <p:nvSpPr>
          <p:cNvPr id="742" name="Google Shape;742;p72"/>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0000"/>
                </a:solidFill>
                <a:effectLst/>
                <a:uLnTx/>
                <a:uFillTx/>
                <a:latin typeface="Arial"/>
                <a:cs typeface="Arial"/>
                <a:sym typeface="Arial"/>
              </a:rPr>
              <a:t>BAN QUẢN LÝ CHƯƠNG TRÌNH </a:t>
            </a:r>
            <a:r>
              <a:rPr kumimoji="0" lang="vi-VN" sz="2200" b="1" i="0" u="none" strike="noStrike" kern="0" cap="none" spc="0" normalizeH="0" baseline="0" noProof="0">
                <a:ln>
                  <a:noFill/>
                </a:ln>
                <a:solidFill>
                  <a:srgbClr val="009FDA"/>
                </a:solidFill>
                <a:effectLst/>
                <a:uLnTx/>
                <a:uFillTx/>
                <a:latin typeface="Arial"/>
                <a:cs typeface="Arial"/>
                <a:sym typeface="Arial"/>
              </a:rPr>
              <a:t>THỬ THÁCH</a:t>
            </a:r>
          </a:p>
        </p:txBody>
      </p:sp>
      <p:sp>
        <p:nvSpPr>
          <p:cNvPr id="743" name="Google Shape;743;p72"/>
          <p:cNvSpPr/>
          <p:nvPr/>
        </p:nvSpPr>
        <p:spPr>
          <a:xfrm>
            <a:off x="1938050" y="2506199"/>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ban Công nghệ và Thông tin</a:t>
            </a:r>
          </a:p>
        </p:txBody>
      </p:sp>
      <p:sp>
        <p:nvSpPr>
          <p:cNvPr id="744" name="Google Shape;744;p72"/>
          <p:cNvSpPr/>
          <p:nvPr/>
        </p:nvSpPr>
        <p:spPr>
          <a:xfrm>
            <a:off x="5410300" y="24916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Điều phối thiết kế sandbox dữ liệu và quyền truy cập cho các thử nghiệm POC</a:t>
            </a:r>
          </a:p>
        </p:txBody>
      </p:sp>
      <p:sp>
        <p:nvSpPr>
          <p:cNvPr id="745" name="Google Shape;745;p72"/>
          <p:cNvSpPr/>
          <p:nvPr/>
        </p:nvSpPr>
        <p:spPr>
          <a:xfrm>
            <a:off x="1938050" y="3679458"/>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ban Công nghệ và Thông tin </a:t>
            </a:r>
          </a:p>
        </p:txBody>
      </p:sp>
      <p:sp>
        <p:nvSpPr>
          <p:cNvPr id="746" name="Google Shape;746;p72"/>
          <p:cNvSpPr/>
          <p:nvPr/>
        </p:nvSpPr>
        <p:spPr>
          <a:xfrm>
            <a:off x="5410300" y="3667829"/>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Bảo mật dữ liệu và giám sát tuân thủ quy định</a:t>
            </a:r>
          </a:p>
        </p:txBody>
      </p:sp>
      <p:cxnSp>
        <p:nvCxnSpPr>
          <p:cNvPr id="747" name="Google Shape;747;p72"/>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748" name="Google Shape;748;p72"/>
          <p:cNvSpPr/>
          <p:nvPr/>
        </p:nvSpPr>
        <p:spPr>
          <a:xfrm>
            <a:off x="5394422" y="13154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Cơ quan ra quyết định cuối cùng</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graphicFrame>
        <p:nvGraphicFramePr>
          <p:cNvPr id="739" name="Google Shape;739;p72"/>
          <p:cNvGraphicFramePr/>
          <p:nvPr/>
        </p:nvGraphicFramePr>
        <p:xfrm>
          <a:off x="370050" y="1164565"/>
          <a:ext cx="8361875" cy="3534600"/>
        </p:xfrm>
        <a:graphic>
          <a:graphicData uri="http://schemas.openxmlformats.org/drawingml/2006/table">
            <a:tbl>
              <a:tblPr>
                <a:noFill/>
                <a:tableStyleId>{DC99E7BC-81BC-4AFE-97A5-D6B88C13CA13}</a:tableStyleId>
              </a:tblPr>
              <a:tblGrid>
                <a:gridCol w="1385350">
                  <a:extLst>
                    <a:ext uri="{9D8B030D-6E8A-4147-A177-3AD203B41FA5}">
                      <a16:colId xmlns:a16="http://schemas.microsoft.com/office/drawing/2014/main" val="20000"/>
                    </a:ext>
                  </a:extLst>
                </a:gridCol>
                <a:gridCol w="6976525">
                  <a:extLst>
                    <a:ext uri="{9D8B030D-6E8A-4147-A177-3AD203B41FA5}">
                      <a16:colId xmlns:a16="http://schemas.microsoft.com/office/drawing/2014/main" val="20001"/>
                    </a:ext>
                  </a:extLst>
                </a:gridCol>
              </a:tblGrid>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Chủ quản chương trình:</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Quản lý Sandbox:</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r h="1178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Chuyên viên bảo mật dữ liệu:</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740" name="Google Shape;740;p72"/>
          <p:cNvSpPr/>
          <p:nvPr/>
        </p:nvSpPr>
        <p:spPr>
          <a:xfrm>
            <a:off x="1938050" y="13154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Sở TT&amp;TT: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Bà Võ Thị Trung Trinh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Phó Giám đốc Sở</a:t>
            </a:r>
          </a:p>
        </p:txBody>
      </p:sp>
      <p:sp>
        <p:nvSpPr>
          <p:cNvPr id="741" name="Google Shape;741;p7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 sz="1200" b="0" i="0" u="none" strike="noStrike" kern="0" cap="none" spc="0" normalizeH="0" baseline="0" noProof="0">
              <a:ln>
                <a:noFill/>
              </a:ln>
              <a:solidFill>
                <a:srgbClr val="888888"/>
              </a:solidFill>
              <a:effectLst/>
              <a:uLnTx/>
              <a:uFillTx/>
              <a:latin typeface="Arial"/>
              <a:cs typeface="Arial"/>
              <a:sym typeface="Arial"/>
            </a:endParaRPr>
          </a:p>
        </p:txBody>
      </p:sp>
      <p:sp>
        <p:nvSpPr>
          <p:cNvPr id="742" name="Google Shape;742;p72"/>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0000"/>
                </a:solidFill>
                <a:effectLst/>
                <a:uLnTx/>
                <a:uFillTx/>
                <a:latin typeface="Arial"/>
                <a:cs typeface="Arial"/>
                <a:sym typeface="Arial"/>
              </a:rPr>
              <a:t>BAN QUẢN LÝ CHƯƠNG TRÌNH </a:t>
            </a:r>
            <a:r>
              <a:rPr kumimoji="0" lang="vi-VN" sz="2200" b="1" i="0" u="none" strike="noStrike" kern="0" cap="none" spc="0" normalizeH="0" baseline="0" noProof="0">
                <a:ln>
                  <a:noFill/>
                </a:ln>
                <a:solidFill>
                  <a:srgbClr val="009FDA"/>
                </a:solidFill>
                <a:effectLst/>
                <a:uLnTx/>
                <a:uFillTx/>
                <a:latin typeface="Arial"/>
                <a:cs typeface="Arial"/>
                <a:sym typeface="Arial"/>
              </a:rPr>
              <a:t>THỬ THÁCH</a:t>
            </a:r>
          </a:p>
        </p:txBody>
      </p:sp>
      <p:sp>
        <p:nvSpPr>
          <p:cNvPr id="743" name="Google Shape;743;p72"/>
          <p:cNvSpPr/>
          <p:nvPr/>
        </p:nvSpPr>
        <p:spPr>
          <a:xfrm>
            <a:off x="1938050" y="2506199"/>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ban Công nghệ và Thông tin</a:t>
            </a:r>
          </a:p>
        </p:txBody>
      </p:sp>
      <p:sp>
        <p:nvSpPr>
          <p:cNvPr id="744" name="Google Shape;744;p72"/>
          <p:cNvSpPr/>
          <p:nvPr/>
        </p:nvSpPr>
        <p:spPr>
          <a:xfrm>
            <a:off x="5410300" y="24916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Điều phối thiết kế sandbox dữ liệu và quyền truy cập cho các thử nghiệm POC</a:t>
            </a:r>
          </a:p>
        </p:txBody>
      </p:sp>
      <p:sp>
        <p:nvSpPr>
          <p:cNvPr id="745" name="Google Shape;745;p72"/>
          <p:cNvSpPr/>
          <p:nvPr/>
        </p:nvSpPr>
        <p:spPr>
          <a:xfrm>
            <a:off x="1938050" y="3679458"/>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Đại diện được đề cử từ ban Công nghệ và Thông tin </a:t>
            </a:r>
          </a:p>
        </p:txBody>
      </p:sp>
      <p:sp>
        <p:nvSpPr>
          <p:cNvPr id="746" name="Google Shape;746;p72"/>
          <p:cNvSpPr/>
          <p:nvPr/>
        </p:nvSpPr>
        <p:spPr>
          <a:xfrm>
            <a:off x="5410300" y="3667829"/>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Bảo mật dữ liệu và giám sát tuân thủ quy định</a:t>
            </a:r>
          </a:p>
        </p:txBody>
      </p:sp>
      <p:cxnSp>
        <p:nvCxnSpPr>
          <p:cNvPr id="747" name="Google Shape;747;p72"/>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748" name="Google Shape;748;p72"/>
          <p:cNvSpPr/>
          <p:nvPr/>
        </p:nvSpPr>
        <p:spPr>
          <a:xfrm>
            <a:off x="5394422" y="1315425"/>
            <a:ext cx="33375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Cơ quan ra quyết định cuối cùng</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graphicFrame>
        <p:nvGraphicFramePr>
          <p:cNvPr id="753" name="Google Shape;753;p73"/>
          <p:cNvGraphicFramePr/>
          <p:nvPr/>
        </p:nvGraphicFramePr>
        <p:xfrm>
          <a:off x="370050" y="1164565"/>
          <a:ext cx="8361875" cy="3431450"/>
        </p:xfrm>
        <a:graphic>
          <a:graphicData uri="http://schemas.openxmlformats.org/drawingml/2006/table">
            <a:tbl>
              <a:tblPr>
                <a:noFill/>
                <a:tableStyleId>{DC99E7BC-81BC-4AFE-97A5-D6B88C13CA13}</a:tableStyleId>
              </a:tblPr>
              <a:tblGrid>
                <a:gridCol w="1385350">
                  <a:extLst>
                    <a:ext uri="{9D8B030D-6E8A-4147-A177-3AD203B41FA5}">
                      <a16:colId xmlns:a16="http://schemas.microsoft.com/office/drawing/2014/main" val="20000"/>
                    </a:ext>
                  </a:extLst>
                </a:gridCol>
                <a:gridCol w="6976525">
                  <a:extLst>
                    <a:ext uri="{9D8B030D-6E8A-4147-A177-3AD203B41FA5}">
                      <a16:colId xmlns:a16="http://schemas.microsoft.com/office/drawing/2014/main" val="20001"/>
                    </a:ext>
                  </a:extLst>
                </a:gridCol>
              </a:tblGrid>
              <a:tr h="118725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Clr>
                          <a:schemeClr val="dk1"/>
                        </a:buClr>
                        <a:buSzPts val="1100"/>
                        <a:buFont typeface="Arial"/>
                        <a:buNone/>
                      </a:pPr>
                      <a:r>
                        <a:rPr lang="vi-VN" sz="900" b="1">
                          <a:solidFill>
                            <a:srgbClr val="009FDA"/>
                          </a:solidFill>
                        </a:rPr>
                        <a:t>Chủ tịch: </a:t>
                      </a:r>
                    </a:p>
                    <a:p>
                      <a:pPr marL="0" lvl="0" indent="0" algn="l" rtl="0">
                        <a:lnSpc>
                          <a:spcPct val="115000"/>
                        </a:lnSpc>
                        <a:spcBef>
                          <a:spcPts val="0"/>
                        </a:spcBef>
                        <a:spcAft>
                          <a:spcPts val="0"/>
                        </a:spcAft>
                        <a:buNone/>
                      </a:pPr>
                      <a:endParaRPr sz="900" b="1">
                        <a:solidFill>
                          <a:srgbClr val="009FDA"/>
                        </a:solidFill>
                      </a:endParaRP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2244200">
                <a:tc>
                  <a:txBody>
                    <a:bodyPr/>
                    <a:lstStyle/>
                    <a:p>
                      <a:pPr marL="0" lvl="0" indent="0" algn="l" rtl="0">
                        <a:lnSpc>
                          <a:spcPct val="115000"/>
                        </a:lnSpc>
                        <a:spcBef>
                          <a:spcPts val="0"/>
                        </a:spcBef>
                        <a:spcAft>
                          <a:spcPts val="0"/>
                        </a:spcAft>
                        <a:buNone/>
                      </a:pPr>
                      <a:endParaRPr sz="900" b="1">
                        <a:solidFill>
                          <a:srgbClr val="009FDA"/>
                        </a:solidFill>
                      </a:endParaRPr>
                    </a:p>
                    <a:p>
                      <a:pPr marL="0" lvl="0" indent="0" algn="l" rtl="0">
                        <a:lnSpc>
                          <a:spcPct val="115000"/>
                        </a:lnSpc>
                        <a:spcBef>
                          <a:spcPts val="0"/>
                        </a:spcBef>
                        <a:spcAft>
                          <a:spcPts val="0"/>
                        </a:spcAft>
                        <a:buNone/>
                      </a:pPr>
                      <a:r>
                        <a:rPr lang="vi-VN" sz="900" b="1">
                          <a:solidFill>
                            <a:srgbClr val="009FDA"/>
                          </a:solidFill>
                        </a:rPr>
                        <a:t>Các thành viên: </a:t>
                      </a:r>
                    </a:p>
                  </a:txBody>
                  <a:tcPr marL="91425" marR="28575" marT="19050" marB="1905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28575" marR="28575" marT="19050" marB="1905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754" name="Google Shape;754;p73"/>
          <p:cNvSpPr/>
          <p:nvPr/>
        </p:nvSpPr>
        <p:spPr>
          <a:xfrm>
            <a:off x="2291300" y="1315425"/>
            <a:ext cx="64566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68580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100" b="1" i="0" u="none" strike="noStrike" kern="0" cap="none" spc="0" normalizeH="0" baseline="0" noProof="0">
                <a:ln>
                  <a:noFill/>
                </a:ln>
                <a:solidFill>
                  <a:srgbClr val="000000"/>
                </a:solidFill>
                <a:effectLst/>
                <a:uLnTx/>
                <a:uFillTx/>
                <a:latin typeface="Arial"/>
                <a:cs typeface="Arial"/>
                <a:sym typeface="Arial"/>
              </a:rPr>
              <a:t>Ông Nguyễn Minh Hồng</a:t>
            </a:r>
          </a:p>
          <a:p>
            <a:pPr marL="685800" marR="0" lvl="0" indent="0" algn="l" defTabSz="914400" rtl="0" eaLnBrk="1" fontAlgn="auto" latinLnBrk="0" hangingPunct="1">
              <a:lnSpc>
                <a:spcPct val="100000"/>
              </a:lnSpc>
              <a:spcBef>
                <a:spcPts val="400"/>
              </a:spcBef>
              <a:spcAft>
                <a:spcPts val="40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Nguyên Thứ trưởng Bộ Thông tin &amp; Truyền thông, Chủ tịch Hội Truyền thông số Việt Nam (VDCA)</a:t>
            </a:r>
          </a:p>
        </p:txBody>
      </p:sp>
      <p:sp>
        <p:nvSpPr>
          <p:cNvPr id="755" name="Google Shape;755;p73"/>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59</a:t>
            </a:fld>
            <a:endParaRPr kumimoji="0" lang="en" sz="1200" b="0" i="0" u="none" strike="noStrike" kern="0" cap="none" spc="0" normalizeH="0" baseline="0" noProof="0">
              <a:ln>
                <a:noFill/>
              </a:ln>
              <a:solidFill>
                <a:srgbClr val="888888"/>
              </a:solidFill>
              <a:effectLst/>
              <a:uLnTx/>
              <a:uFillTx/>
              <a:latin typeface="Arial"/>
              <a:cs typeface="Arial"/>
              <a:sym typeface="Arial"/>
            </a:endParaRPr>
          </a:p>
        </p:txBody>
      </p:sp>
      <p:sp>
        <p:nvSpPr>
          <p:cNvPr id="756" name="Google Shape;756;p73"/>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244"/>
                </a:solidFill>
                <a:effectLst/>
                <a:uLnTx/>
                <a:uFillTx/>
                <a:latin typeface="Arial"/>
                <a:cs typeface="Arial"/>
                <a:sym typeface="Arial"/>
              </a:rPr>
              <a:t>BAN CỐ VẤN CHƯƠNG TRÌNH</a:t>
            </a:r>
            <a:r>
              <a:rPr kumimoji="0" lang="vi-VN" sz="2200" b="1" i="0" u="none" strike="noStrike" kern="0" cap="none" spc="0" normalizeH="0" baseline="0" noProof="0">
                <a:ln>
                  <a:noFill/>
                </a:ln>
                <a:solidFill>
                  <a:srgbClr val="009FDA"/>
                </a:solidFill>
                <a:effectLst/>
                <a:uLnTx/>
                <a:uFillTx/>
                <a:latin typeface="Arial"/>
                <a:cs typeface="Arial"/>
                <a:sym typeface="Arial"/>
              </a:rPr>
              <a:t> THỬ THÁCH </a:t>
            </a:r>
          </a:p>
        </p:txBody>
      </p:sp>
      <p:sp>
        <p:nvSpPr>
          <p:cNvPr id="757" name="Google Shape;757;p73"/>
          <p:cNvSpPr/>
          <p:nvPr/>
        </p:nvSpPr>
        <p:spPr>
          <a:xfrm>
            <a:off x="1938050" y="2506200"/>
            <a:ext cx="22137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Ông Toni Kristian Eliasz</a:t>
            </a:r>
            <a:r>
              <a:rPr kumimoji="0" lang="vi-VN" sz="900" b="0" i="0" u="none" strike="noStrike" kern="0" cap="none" spc="0" normalizeH="0" baseline="0" noProof="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Chuyên gia cao cấp về phát triển kỹ thuật số, Ngân hàng Thế giới tại Việt Nam</a:t>
            </a:r>
          </a:p>
        </p:txBody>
      </p:sp>
      <p:cxnSp>
        <p:nvCxnSpPr>
          <p:cNvPr id="758" name="Google Shape;758;p73"/>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pic>
        <p:nvPicPr>
          <p:cNvPr id="759" name="Google Shape;759;p73"/>
          <p:cNvPicPr preferRelativeResize="0"/>
          <p:nvPr/>
        </p:nvPicPr>
        <p:blipFill rotWithShape="1">
          <a:blip r:embed="rId3">
            <a:alphaModFix/>
          </a:blip>
          <a:srcRect l="30908" t="10606" r="29159" b="16798"/>
          <a:stretch/>
        </p:blipFill>
        <p:spPr>
          <a:xfrm>
            <a:off x="1938050" y="1165813"/>
            <a:ext cx="1038300" cy="1061700"/>
          </a:xfrm>
          <a:prstGeom prst="ellipse">
            <a:avLst/>
          </a:prstGeom>
          <a:noFill/>
          <a:ln>
            <a:noFill/>
          </a:ln>
        </p:spPr>
      </p:pic>
      <p:sp>
        <p:nvSpPr>
          <p:cNvPr id="760" name="Google Shape;760;p73"/>
          <p:cNvSpPr/>
          <p:nvPr/>
        </p:nvSpPr>
        <p:spPr>
          <a:xfrm>
            <a:off x="4218862" y="2506200"/>
            <a:ext cx="22137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Ông Huỳnh Thanh Tước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Giám đốc, SiHub</a:t>
            </a:r>
          </a:p>
        </p:txBody>
      </p:sp>
      <p:sp>
        <p:nvSpPr>
          <p:cNvPr id="761" name="Google Shape;761;p73"/>
          <p:cNvSpPr/>
          <p:nvPr/>
        </p:nvSpPr>
        <p:spPr>
          <a:xfrm>
            <a:off x="6518250" y="2506200"/>
            <a:ext cx="22137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Ông Nimesh Modak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sng" strike="noStrike" kern="0" cap="none" spc="0" normalizeH="0" baseline="0" noProof="0">
                <a:ln>
                  <a:noFill/>
                </a:ln>
                <a:solidFill>
                  <a:srgbClr val="0097A7"/>
                </a:solidFill>
                <a:effectLst/>
                <a:uLnTx/>
                <a:uFillTx/>
                <a:latin typeface="Arial"/>
                <a:cs typeface="Arial"/>
                <a:sym typeface="Arial"/>
                <a:hlinkClick r:id="rId4"/>
              </a:rPr>
              <a:t>Giám đốc điều hành, Imagine H2O Asia</a:t>
            </a:r>
            <a:r>
              <a:rPr kumimoji="0" lang="vi-VN" sz="900" b="0" i="0" u="none" strike="noStrike" kern="0" cap="none" spc="0" normalizeH="0" baseline="0" noProof="0">
                <a:ln>
                  <a:noFill/>
                </a:ln>
                <a:solidFill>
                  <a:srgbClr val="000000"/>
                </a:solidFill>
                <a:effectLst/>
                <a:uLnTx/>
                <a:uFillTx/>
                <a:latin typeface="Arial"/>
                <a:cs typeface="Arial"/>
                <a:sym typeface="Arial"/>
              </a:rPr>
              <a:t> </a:t>
            </a:r>
            <a:br>
              <a:rPr kumimoji="0" lang="vi-VN" sz="900" b="0" i="0" u="none" strike="noStrike" kern="0" cap="none" spc="0" normalizeH="0" baseline="0" noProof="0">
                <a:ln>
                  <a:noFill/>
                </a:ln>
                <a:solidFill>
                  <a:srgbClr val="000000"/>
                </a:solidFill>
                <a:effectLst/>
                <a:uLnTx/>
                <a:uFillTx/>
                <a:latin typeface="Arial"/>
                <a:cs typeface="Arial"/>
                <a:sym typeface="Arial"/>
              </a:rPr>
            </a:br>
            <a:r>
              <a:rPr kumimoji="0" lang="vi-VN" sz="900" b="0" i="0" u="none" strike="noStrike" kern="0" cap="none" spc="0" normalizeH="0" baseline="0" noProof="0">
                <a:ln>
                  <a:noFill/>
                </a:ln>
                <a:solidFill>
                  <a:srgbClr val="000000"/>
                </a:solidFill>
                <a:effectLst/>
                <a:uLnTx/>
                <a:uFillTx/>
                <a:latin typeface="Arial"/>
                <a:cs typeface="Arial"/>
                <a:sym typeface="Arial"/>
              </a:rPr>
              <a:t>Quan điểm và chuyên môn của khu vực về dữ liệu mở và tăng tốc đổi mới sáng tạo)</a:t>
            </a:r>
          </a:p>
        </p:txBody>
      </p:sp>
      <p:sp>
        <p:nvSpPr>
          <p:cNvPr id="762" name="Google Shape;762;p73"/>
          <p:cNvSpPr/>
          <p:nvPr/>
        </p:nvSpPr>
        <p:spPr>
          <a:xfrm>
            <a:off x="1938050" y="3466500"/>
            <a:ext cx="33540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Bà. Nguyễn Phi Vân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Huấn luyện viên khởi nghiệp và tác giả sách </a:t>
            </a:r>
            <a:br>
              <a:rPr kumimoji="0" lang="vi-VN" sz="900" b="0" i="0" u="none" strike="noStrike" kern="0" cap="none" spc="0" normalizeH="0" baseline="0" noProof="0">
                <a:ln>
                  <a:noFill/>
                </a:ln>
                <a:solidFill>
                  <a:srgbClr val="000000"/>
                </a:solidFill>
                <a:effectLst/>
                <a:uLnTx/>
                <a:uFillTx/>
                <a:latin typeface="Arial"/>
                <a:cs typeface="Arial"/>
                <a:sym typeface="Arial"/>
              </a:rPr>
            </a:br>
            <a:r>
              <a:rPr kumimoji="0" lang="vi-VN" sz="900" b="0" i="0" u="none" strike="noStrike" kern="0" cap="none" spc="0" normalizeH="0" baseline="0" noProof="0">
                <a:ln>
                  <a:noFill/>
                </a:ln>
                <a:solidFill>
                  <a:srgbClr val="000000"/>
                </a:solidFill>
                <a:effectLst/>
                <a:uLnTx/>
                <a:uFillTx/>
                <a:latin typeface="Arial"/>
                <a:cs typeface="Arial"/>
                <a:sym typeface="Arial"/>
              </a:rPr>
              <a:t>Người sáng lập, Mạng lưới Thiên thần Việt Nam</a:t>
            </a:r>
          </a:p>
        </p:txBody>
      </p:sp>
      <p:sp>
        <p:nvSpPr>
          <p:cNvPr id="763" name="Google Shape;763;p73"/>
          <p:cNvSpPr/>
          <p:nvPr/>
        </p:nvSpPr>
        <p:spPr>
          <a:xfrm>
            <a:off x="5393792" y="3466500"/>
            <a:ext cx="3354000" cy="880500"/>
          </a:xfrm>
          <a:prstGeom prst="roundRect">
            <a:avLst>
              <a:gd name="adj" fmla="val 16667"/>
            </a:avLst>
          </a:prstGeom>
          <a:solidFill>
            <a:srgbClr val="E8EBF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0000"/>
                </a:solidFill>
                <a:effectLst/>
                <a:uLnTx/>
                <a:uFillTx/>
                <a:latin typeface="Arial"/>
                <a:cs typeface="Arial"/>
                <a:sym typeface="Arial"/>
              </a:rPr>
              <a:t>Lê Hồng Minh</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Người sáng lập, Chủ tịch &amp; CEO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900" b="0" i="0" u="none" strike="noStrike" kern="0" cap="none" spc="0" normalizeH="0" baseline="0" noProof="0">
                <a:ln>
                  <a:noFill/>
                </a:ln>
                <a:solidFill>
                  <a:srgbClr val="000000"/>
                </a:solidFill>
                <a:effectLst/>
                <a:uLnTx/>
                <a:uFillTx/>
                <a:latin typeface="Arial"/>
                <a:cs typeface="Arial"/>
                <a:sym typeface="Arial"/>
              </a:rPr>
              <a:t>Công ty Cổ phần VNG (Zalo, Zing)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0"/>
          <p:cNvSpPr/>
          <p:nvPr/>
        </p:nvSpPr>
        <p:spPr>
          <a:xfrm>
            <a:off x="453225" y="1225638"/>
            <a:ext cx="5491800" cy="1233300"/>
          </a:xfrm>
          <a:prstGeom prst="roundRect">
            <a:avLst>
              <a:gd name="adj" fmla="val 5786"/>
            </a:avLst>
          </a:prstGeom>
          <a:solidFill>
            <a:srgbClr val="F3F3F3"/>
          </a:solidFill>
          <a:ln>
            <a:noFill/>
          </a:ln>
        </p:spPr>
        <p:txBody>
          <a:bodyPr spcFirstLastPara="1" wrap="square" lIns="68575" tIns="34275" rIns="68575" bIns="34275" anchor="ctr" anchorCtr="0">
            <a:noAutofit/>
          </a:bodyPr>
          <a:lstStyle/>
          <a:p>
            <a:pPr marL="114300" lvl="0" indent="0" algn="l" rtl="0">
              <a:lnSpc>
                <a:spcPct val="115000"/>
              </a:lnSpc>
              <a:spcBef>
                <a:spcPts val="0"/>
              </a:spcBef>
              <a:spcAft>
                <a:spcPts val="0"/>
              </a:spcAft>
              <a:buClr>
                <a:schemeClr val="dk1"/>
              </a:buClr>
              <a:buSzPts val="1100"/>
              <a:buFont typeface="Arial"/>
              <a:buNone/>
            </a:pPr>
            <a:r>
              <a:rPr lang="vi-VN" sz="1000" b="1">
                <a:solidFill>
                  <a:schemeClr val="dk1"/>
                </a:solidFill>
              </a:rPr>
              <a:t>Nền tảng dữ liệu mở </a:t>
            </a:r>
            <a:br>
              <a:rPr lang="vi-VN" sz="1000" b="1">
                <a:solidFill>
                  <a:schemeClr val="dk1"/>
                </a:solidFill>
              </a:rPr>
            </a:br>
            <a:r>
              <a:rPr lang="vi-VN" sz="1000">
                <a:solidFill>
                  <a:schemeClr val="dk1"/>
                </a:solidFill>
              </a:rPr>
              <a:t>thúc đẩy sự đổi mới ở khu vực tư nhân, thúc đẩy sự tăng trưởng trong nền kinh tế số và thu hút sự tham gia của khu vực tư nhân để giải quyết các vấn đề đô thị nổi cộm.</a:t>
            </a:r>
          </a:p>
          <a:p>
            <a:pPr marL="114300" lvl="0" indent="0" algn="l" rtl="0">
              <a:lnSpc>
                <a:spcPct val="115000"/>
              </a:lnSpc>
              <a:spcBef>
                <a:spcPts val="0"/>
              </a:spcBef>
              <a:spcAft>
                <a:spcPts val="0"/>
              </a:spcAft>
              <a:buClr>
                <a:schemeClr val="dk1"/>
              </a:buClr>
              <a:buSzPts val="1100"/>
              <a:buFont typeface="Arial"/>
              <a:buNone/>
            </a:pPr>
            <a:endParaRPr sz="1000">
              <a:solidFill>
                <a:schemeClr val="lt1"/>
              </a:solidFill>
            </a:endParaRPr>
          </a:p>
          <a:p>
            <a:pPr marL="114300" lvl="0" indent="0" algn="l" rtl="0">
              <a:lnSpc>
                <a:spcPct val="115000"/>
              </a:lnSpc>
              <a:spcBef>
                <a:spcPts val="0"/>
              </a:spcBef>
              <a:spcAft>
                <a:spcPts val="0"/>
              </a:spcAft>
              <a:buClr>
                <a:schemeClr val="dk1"/>
              </a:buClr>
              <a:buSzPts val="1100"/>
              <a:buFont typeface="Arial"/>
              <a:buNone/>
            </a:pPr>
            <a:endParaRPr sz="1000">
              <a:solidFill>
                <a:schemeClr val="lt1"/>
              </a:solidFill>
            </a:endParaRPr>
          </a:p>
        </p:txBody>
      </p:sp>
      <p:sp>
        <p:nvSpPr>
          <p:cNvPr id="138" name="Google Shape;138;p20"/>
          <p:cNvSpPr/>
          <p:nvPr/>
        </p:nvSpPr>
        <p:spPr>
          <a:xfrm>
            <a:off x="3001575" y="3535463"/>
            <a:ext cx="5689200" cy="1059000"/>
          </a:xfrm>
          <a:prstGeom prst="roundRect">
            <a:avLst>
              <a:gd name="adj" fmla="val 5786"/>
            </a:avLst>
          </a:prstGeom>
          <a:solidFill>
            <a:srgbClr val="F3F3F3"/>
          </a:solidFill>
          <a:ln>
            <a:noFill/>
          </a:ln>
        </p:spPr>
        <p:txBody>
          <a:bodyPr spcFirstLastPara="1" wrap="square" lIns="68575" tIns="34275" rIns="68575" bIns="34275" anchor="b" anchorCtr="0">
            <a:noAutofit/>
          </a:bodyPr>
          <a:lstStyle/>
          <a:p>
            <a:pPr marL="114300" lvl="0" indent="0" algn="l" rtl="0">
              <a:lnSpc>
                <a:spcPct val="115000"/>
              </a:lnSpc>
              <a:spcBef>
                <a:spcPts val="0"/>
              </a:spcBef>
              <a:spcAft>
                <a:spcPts val="0"/>
              </a:spcAft>
              <a:buClr>
                <a:schemeClr val="dk1"/>
              </a:buClr>
              <a:buSzPts val="1100"/>
              <a:buFont typeface="Arial"/>
              <a:buNone/>
            </a:pPr>
            <a:r>
              <a:rPr lang="vi-VN" sz="1000" b="1" dirty="0">
                <a:solidFill>
                  <a:schemeClr val="dk1"/>
                </a:solidFill>
              </a:rPr>
              <a:t>Thử thách và cạnh tranh đổi mới sáng tạo</a:t>
            </a:r>
            <a:r>
              <a:rPr lang="vi-VN" sz="1000" dirty="0">
                <a:solidFill>
                  <a:schemeClr val="dk1"/>
                </a:solidFill>
              </a:rPr>
              <a:t> </a:t>
            </a:r>
            <a:br>
              <a:rPr lang="vi-VN" sz="1000" dirty="0">
                <a:solidFill>
                  <a:schemeClr val="dk1"/>
                </a:solidFill>
              </a:rPr>
            </a:br>
            <a:r>
              <a:rPr lang="vi-VN" sz="1000" dirty="0">
                <a:solidFill>
                  <a:schemeClr val="dk1"/>
                </a:solidFill>
              </a:rPr>
              <a:t>là mô hình đã được chứng minh có hiệu quả thúc đẩy dịch chuyển từ “ý tưởng đến thị trường” đối với các giải pháp thuyết phục. Khu vực công có thể tận dụng mô hình này để thu hút khả năng đổi mới sáng tạo của khu vực tư nhân.</a:t>
            </a:r>
          </a:p>
          <a:p>
            <a:pPr marL="114300" lvl="0" indent="0" algn="l" rtl="0">
              <a:lnSpc>
                <a:spcPct val="115000"/>
              </a:lnSpc>
              <a:spcBef>
                <a:spcPts val="0"/>
              </a:spcBef>
              <a:spcAft>
                <a:spcPts val="0"/>
              </a:spcAft>
              <a:buClr>
                <a:schemeClr val="dk1"/>
              </a:buClr>
              <a:buSzPts val="1100"/>
              <a:buFont typeface="Arial"/>
              <a:buNone/>
            </a:pPr>
            <a:endParaRPr sz="1000" dirty="0">
              <a:solidFill>
                <a:schemeClr val="dk1"/>
              </a:solidFill>
            </a:endParaRPr>
          </a:p>
        </p:txBody>
      </p:sp>
      <p:sp>
        <p:nvSpPr>
          <p:cNvPr id="139" name="Google Shape;139;p20"/>
          <p:cNvSpPr/>
          <p:nvPr/>
        </p:nvSpPr>
        <p:spPr>
          <a:xfrm>
            <a:off x="456675" y="0"/>
            <a:ext cx="7181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t>CÁC MÔ HÌNH TIÊU BIỂU </a:t>
            </a:r>
            <a:r>
              <a:rPr lang="vi-VN" sz="2200" b="1">
                <a:solidFill>
                  <a:srgbClr val="009FDA"/>
                </a:solidFill>
              </a:rPr>
              <a:t>TRONG KHU VỰC</a:t>
            </a:r>
          </a:p>
        </p:txBody>
      </p:sp>
      <p:cxnSp>
        <p:nvCxnSpPr>
          <p:cNvPr id="140" name="Google Shape;140;p20"/>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
        <p:nvSpPr>
          <p:cNvPr id="141" name="Google Shape;141;p20"/>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6</a:t>
            </a:fld>
            <a:endParaRPr lang="en" sz="1200"/>
          </a:p>
        </p:txBody>
      </p:sp>
      <p:graphicFrame>
        <p:nvGraphicFramePr>
          <p:cNvPr id="142" name="Google Shape;142;p20"/>
          <p:cNvGraphicFramePr/>
          <p:nvPr/>
        </p:nvGraphicFramePr>
        <p:xfrm>
          <a:off x="453150" y="2089213"/>
          <a:ext cx="8237700" cy="1576900"/>
        </p:xfrm>
        <a:graphic>
          <a:graphicData uri="http://schemas.openxmlformats.org/drawingml/2006/table">
            <a:tbl>
              <a:tblPr>
                <a:noFill/>
                <a:tableStyleId>{DC99E7BC-81BC-4AFE-97A5-D6B88C13CA13}</a:tableStyleId>
              </a:tblPr>
              <a:tblGrid>
                <a:gridCol w="2745900">
                  <a:extLst>
                    <a:ext uri="{9D8B030D-6E8A-4147-A177-3AD203B41FA5}">
                      <a16:colId xmlns:a16="http://schemas.microsoft.com/office/drawing/2014/main" val="20000"/>
                    </a:ext>
                  </a:extLst>
                </a:gridCol>
                <a:gridCol w="2745900">
                  <a:extLst>
                    <a:ext uri="{9D8B030D-6E8A-4147-A177-3AD203B41FA5}">
                      <a16:colId xmlns:a16="http://schemas.microsoft.com/office/drawing/2014/main" val="20001"/>
                    </a:ext>
                  </a:extLst>
                </a:gridCol>
                <a:gridCol w="2745900">
                  <a:extLst>
                    <a:ext uri="{9D8B030D-6E8A-4147-A177-3AD203B41FA5}">
                      <a16:colId xmlns:a16="http://schemas.microsoft.com/office/drawing/2014/main" val="20002"/>
                    </a:ext>
                  </a:extLst>
                </a:gridCol>
              </a:tblGrid>
              <a:tr h="1576900">
                <a:tc>
                  <a:txBody>
                    <a:bodyPr/>
                    <a:lstStyle/>
                    <a:p>
                      <a:pPr marL="0" lvl="0" indent="0" algn="ctr" rtl="0">
                        <a:lnSpc>
                          <a:spcPct val="115000"/>
                        </a:lnSpc>
                        <a:spcBef>
                          <a:spcPts val="0"/>
                        </a:spcBef>
                        <a:spcAft>
                          <a:spcPts val="1000"/>
                        </a:spcAft>
                        <a:buNone/>
                      </a:pPr>
                      <a:r>
                        <a:rPr lang="vi-VN" sz="900" b="1">
                          <a:solidFill>
                            <a:srgbClr val="009FDA"/>
                          </a:solidFill>
                        </a:rPr>
                        <a:t>ONE DATA INDONESIA</a:t>
                      </a:r>
                      <a:br>
                        <a:rPr lang="vi-VN" sz="900" b="1">
                          <a:solidFill>
                            <a:srgbClr val="009FDA"/>
                          </a:solidFill>
                        </a:rPr>
                      </a:br>
                      <a:endParaRPr lang="vi-VN" sz="900" b="1">
                        <a:solidFill>
                          <a:srgbClr val="009FDA"/>
                        </a:solidFill>
                      </a:endParaRPr>
                    </a:p>
                  </a:txBody>
                  <a:tcPr marL="91425" marR="91425" marT="91425" marB="91425" anchor="b">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1000"/>
                        </a:spcAft>
                        <a:buNone/>
                      </a:pPr>
                      <a:r>
                        <a:rPr lang="vi-VN" sz="900" b="1">
                          <a:solidFill>
                            <a:srgbClr val="009FDA"/>
                          </a:solidFill>
                        </a:rPr>
                        <a:t>CUỘC THI Ý TƯỞNG KHỞI NGHIỆP SỬ DỤNG DỮ LIỆU KHU VỰC CÔNG: HÀN QUỐC</a:t>
                      </a:r>
                    </a:p>
                  </a:txBody>
                  <a:tcPr marL="91425" marR="91425" marT="91425" marB="91425" anchor="b">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1000"/>
                        </a:spcAft>
                        <a:buNone/>
                      </a:pPr>
                      <a:r>
                        <a:rPr lang="vi-VN" sz="900" b="1">
                          <a:solidFill>
                            <a:srgbClr val="009FDA"/>
                          </a:solidFill>
                        </a:rPr>
                        <a:t>THỬ THÁCH CẢI THIỆN CHẤT LƯỢNG DỊCH VỤ XE BUÝT: ẤN ĐỘ (MUMBAI, BANGALORE, KARNATAKA)</a:t>
                      </a:r>
                    </a:p>
                  </a:txBody>
                  <a:tcPr marL="91425" marR="91425" marT="91425" marB="91425" anchor="b">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bl>
          </a:graphicData>
        </a:graphic>
      </p:graphicFrame>
      <p:pic>
        <p:nvPicPr>
          <p:cNvPr id="143" name="Google Shape;143;p20"/>
          <p:cNvPicPr preferRelativeResize="0"/>
          <p:nvPr/>
        </p:nvPicPr>
        <p:blipFill rotWithShape="1">
          <a:blip r:embed="rId3">
            <a:alphaModFix/>
          </a:blip>
          <a:srcRect t="29623" b="27118"/>
          <a:stretch/>
        </p:blipFill>
        <p:spPr>
          <a:xfrm>
            <a:off x="6463223" y="2300388"/>
            <a:ext cx="1643697" cy="711000"/>
          </a:xfrm>
          <a:prstGeom prst="rect">
            <a:avLst/>
          </a:prstGeom>
          <a:noFill/>
          <a:ln>
            <a:noFill/>
          </a:ln>
        </p:spPr>
      </p:pic>
      <p:pic>
        <p:nvPicPr>
          <p:cNvPr id="144" name="Google Shape;144;p20"/>
          <p:cNvPicPr preferRelativeResize="0"/>
          <p:nvPr/>
        </p:nvPicPr>
        <p:blipFill rotWithShape="1">
          <a:blip r:embed="rId4">
            <a:alphaModFix/>
          </a:blip>
          <a:srcRect t="15747" b="12870"/>
          <a:stretch/>
        </p:blipFill>
        <p:spPr>
          <a:xfrm>
            <a:off x="1080775" y="2146138"/>
            <a:ext cx="1321050" cy="943025"/>
          </a:xfrm>
          <a:prstGeom prst="rect">
            <a:avLst/>
          </a:prstGeom>
          <a:noFill/>
          <a:ln>
            <a:noFill/>
          </a:ln>
        </p:spPr>
      </p:pic>
      <p:pic>
        <p:nvPicPr>
          <p:cNvPr id="145" name="Google Shape;145;p20"/>
          <p:cNvPicPr preferRelativeResize="0"/>
          <p:nvPr/>
        </p:nvPicPr>
        <p:blipFill>
          <a:blip r:embed="rId5">
            <a:alphaModFix/>
          </a:blip>
          <a:stretch>
            <a:fillRect/>
          </a:stretch>
        </p:blipFill>
        <p:spPr>
          <a:xfrm>
            <a:off x="3629100" y="2458938"/>
            <a:ext cx="1885950" cy="55245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7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lang="en" sz="1200" b="0" i="0" u="none" strike="noStrike" kern="0" cap="none" spc="0" normalizeH="0" baseline="0" noProof="0">
              <a:ln>
                <a:noFill/>
              </a:ln>
              <a:solidFill>
                <a:srgbClr val="888888"/>
              </a:solidFill>
              <a:effectLst/>
              <a:uLnTx/>
              <a:uFillTx/>
              <a:latin typeface="Arial"/>
              <a:cs typeface="Arial"/>
              <a:sym typeface="Arial"/>
            </a:endParaRPr>
          </a:p>
        </p:txBody>
      </p:sp>
      <p:sp>
        <p:nvSpPr>
          <p:cNvPr id="769" name="Google Shape;769;p74"/>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244"/>
                </a:solidFill>
                <a:effectLst/>
                <a:uLnTx/>
                <a:uFillTx/>
                <a:latin typeface="Arial"/>
                <a:cs typeface="Arial"/>
                <a:sym typeface="Arial"/>
              </a:rPr>
              <a:t>CƠ QUAN TRIỂN KHAI</a:t>
            </a:r>
            <a:r>
              <a:rPr kumimoji="0" lang="vi-VN" sz="2200" b="1" i="0" u="none" strike="noStrike" kern="0" cap="none" spc="0" normalizeH="0" baseline="0" noProof="0">
                <a:ln>
                  <a:noFill/>
                </a:ln>
                <a:solidFill>
                  <a:srgbClr val="000000"/>
                </a:solidFill>
                <a:effectLst/>
                <a:uLnTx/>
                <a:uFillTx/>
                <a:latin typeface="Arial"/>
                <a:cs typeface="Arial"/>
                <a:sym typeface="Arial"/>
              </a:rPr>
              <a:t> </a:t>
            </a:r>
            <a:r>
              <a:rPr kumimoji="0" lang="vi-VN" sz="2200" b="1" i="0" u="none" strike="noStrike" kern="0" cap="none" spc="0" normalizeH="0" baseline="0" noProof="0">
                <a:ln>
                  <a:noFill/>
                </a:ln>
                <a:solidFill>
                  <a:srgbClr val="009FDA"/>
                </a:solidFill>
                <a:effectLst/>
                <a:uLnTx/>
                <a:uFillTx/>
                <a:latin typeface="Arial"/>
                <a:cs typeface="Arial"/>
                <a:sym typeface="Arial"/>
              </a:rPr>
              <a:t>THỬ THÁCH</a:t>
            </a:r>
          </a:p>
        </p:txBody>
      </p:sp>
      <p:cxnSp>
        <p:nvCxnSpPr>
          <p:cNvPr id="770" name="Google Shape;770;p74"/>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771" name="Google Shape;771;p74"/>
          <p:cNvSpPr/>
          <p:nvPr/>
        </p:nvSpPr>
        <p:spPr>
          <a:xfrm>
            <a:off x="385950" y="2325250"/>
            <a:ext cx="5452200" cy="22968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57150" marR="0" lvl="1" indent="0" algn="l" defTabSz="914400" rtl="0" eaLnBrk="1" fontAlgn="auto" latinLnBrk="0" hangingPunct="1">
              <a:lnSpc>
                <a:spcPct val="90000"/>
              </a:lnSpc>
              <a:spcBef>
                <a:spcPts val="40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2060"/>
                </a:solidFill>
                <a:effectLst/>
                <a:uLnTx/>
                <a:uFillTx/>
                <a:latin typeface="Arial"/>
                <a:cs typeface="Arial"/>
                <a:sym typeface="Arial"/>
              </a:rPr>
              <a:t> Phạm vi công việc: </a:t>
            </a:r>
          </a:p>
          <a:p>
            <a:pPr marL="457200" marR="0" lvl="0" indent="-266700" algn="l" defTabSz="914400" rtl="0" eaLnBrk="1" fontAlgn="auto" latinLnBrk="0" hangingPunct="1">
              <a:lnSpc>
                <a:spcPct val="100000"/>
              </a:lnSpc>
              <a:spcBef>
                <a:spcPts val="400"/>
              </a:spcBef>
              <a:spcAft>
                <a:spcPts val="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Quản lý quá trình triển khai hàng ngày của chương trình Thử thách dưới sự chỉ đạo của Ban Quản lý chương trình và tham vấn ý kiến của Ban Cố vấn. </a:t>
            </a:r>
          </a:p>
          <a:p>
            <a:pPr marL="457200" marR="0" lvl="0" indent="-266700" algn="l" defTabSz="914400" rtl="0" eaLnBrk="1" fontAlgn="auto" latinLnBrk="0" hangingPunct="1">
              <a:lnSpc>
                <a:spcPct val="100000"/>
              </a:lnSpc>
              <a:spcBef>
                <a:spcPts val="400"/>
              </a:spcBef>
              <a:spcAft>
                <a:spcPts val="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Tuyển dụng và quản lý đội ngũ chuyên gia tư vấn trong nước và quốc tế, quản lý các đơn vị cung cấp dịch vụ.</a:t>
            </a:r>
          </a:p>
          <a:p>
            <a:pPr marL="457200" marR="0" lvl="0" indent="-266700" algn="l" defTabSz="914400" rtl="0" eaLnBrk="1" fontAlgn="auto" latinLnBrk="0" hangingPunct="1">
              <a:lnSpc>
                <a:spcPct val="100000"/>
              </a:lnSpc>
              <a:spcBef>
                <a:spcPts val="400"/>
              </a:spcBef>
              <a:spcAft>
                <a:spcPts val="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Điều phối tương tác mang tính xây dựng giữa các chủ quản chương trình Thử thách để chốt cấu trúc, các yêu cầu về tính đủ điều kiện, các tuyên bố về vấn đề cần giải quyết, cơ chế khuyến khích, lịch trình và quyền truy cập dữ liệu ban đầu.</a:t>
            </a:r>
          </a:p>
          <a:p>
            <a:pPr marL="457200" marR="0" lvl="0" indent="-266700" algn="l" defTabSz="914400" rtl="0" eaLnBrk="1" fontAlgn="auto" latinLnBrk="0" hangingPunct="1">
              <a:lnSpc>
                <a:spcPct val="100000"/>
              </a:lnSpc>
              <a:spcBef>
                <a:spcPts val="400"/>
              </a:spcBef>
              <a:spcAft>
                <a:spcPts val="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Trao đổi và điều phối quá trình tương tác với các đối tác.</a:t>
            </a:r>
          </a:p>
          <a:p>
            <a:pPr marL="457200" marR="0" lvl="0" indent="-266700" algn="l" defTabSz="914400" rtl="0" eaLnBrk="1" fontAlgn="auto" latinLnBrk="0" hangingPunct="1">
              <a:lnSpc>
                <a:spcPct val="100000"/>
              </a:lnSpc>
              <a:spcBef>
                <a:spcPts val="400"/>
              </a:spcBef>
              <a:spcAft>
                <a:spcPts val="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Ươm tạo tối đa 12 giải pháp dữ liệu mở, phối hợp chặt chẽ với các nhà cung cấp giải pháp để cải thiện mô hình kinh doanh của họ và lập các đề xuất khả thi cho các đợt thử nghiệm POC kỹ thuật ở môi trường sandbox</a:t>
            </a:r>
          </a:p>
          <a:p>
            <a:pPr marL="457200" marR="0" lvl="0" indent="-266700" algn="l" defTabSz="914400" rtl="0" eaLnBrk="1" fontAlgn="auto" latinLnBrk="0" hangingPunct="1">
              <a:lnSpc>
                <a:spcPct val="100000"/>
              </a:lnSpc>
              <a:spcBef>
                <a:spcPts val="400"/>
              </a:spcBef>
              <a:spcAft>
                <a:spcPts val="400"/>
              </a:spcAft>
              <a:buClr>
                <a:srgbClr val="000000"/>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Nộp bản ghi “Bài học kinh nghiệm” vào cuối mỗi giai đoạn của Thử thách và báo cáo Thử thách bản cuối cùng.</a:t>
            </a:r>
          </a:p>
        </p:txBody>
      </p:sp>
      <p:sp>
        <p:nvSpPr>
          <p:cNvPr id="772" name="Google Shape;772;p74"/>
          <p:cNvSpPr/>
          <p:nvPr/>
        </p:nvSpPr>
        <p:spPr>
          <a:xfrm>
            <a:off x="385950" y="1140750"/>
            <a:ext cx="5452200" cy="1099800"/>
          </a:xfrm>
          <a:prstGeom prst="roundRect">
            <a:avLst>
              <a:gd name="adj" fmla="val 8840"/>
            </a:avLst>
          </a:prstGeom>
          <a:solidFill>
            <a:srgbClr val="F2F2F2"/>
          </a:solidFill>
          <a:ln>
            <a:noFill/>
          </a:ln>
        </p:spPr>
        <p:txBody>
          <a:bodyPr spcFirstLastPara="1" wrap="square" lIns="68575" tIns="34275" rIns="68575" bIns="34275" anchor="ctr" anchorCtr="0">
            <a:noAutofit/>
          </a:bodyPr>
          <a:lstStyle/>
          <a:p>
            <a:pPr marL="228600" marR="0" lvl="1" indent="0" algn="l" defTabSz="914400" rtl="0" eaLnBrk="1" fontAlgn="auto" latinLnBrk="0" hangingPunct="1">
              <a:lnSpc>
                <a:spcPct val="100000"/>
              </a:lnSpc>
              <a:spcBef>
                <a:spcPts val="400"/>
              </a:spcBef>
              <a:spcAft>
                <a:spcPts val="0"/>
              </a:spcAft>
              <a:buClr>
                <a:srgbClr val="000000"/>
              </a:buClr>
              <a:buSzTx/>
              <a:buFont typeface="Arial"/>
              <a:buNone/>
              <a:tabLst/>
              <a:defRPr/>
            </a:pPr>
            <a:r>
              <a:rPr kumimoji="0" lang="vi-VN" sz="900" b="1" i="0" u="none" strike="noStrike" kern="0" cap="none" spc="0" normalizeH="0" baseline="0" noProof="0">
                <a:ln>
                  <a:noFill/>
                </a:ln>
                <a:solidFill>
                  <a:srgbClr val="002244"/>
                </a:solidFill>
                <a:effectLst/>
                <a:uLnTx/>
                <a:uFillTx/>
                <a:latin typeface="Arial"/>
                <a:cs typeface="Arial"/>
                <a:sym typeface="Arial"/>
              </a:rPr>
              <a:t>Trình độ chuyên môn:</a:t>
            </a:r>
            <a:r>
              <a:rPr kumimoji="0" lang="vi-VN" sz="900" b="0" i="0" u="none" strike="noStrike" kern="0" cap="none" spc="0" normalizeH="0" baseline="0" noProof="0">
                <a:ln>
                  <a:noFill/>
                </a:ln>
                <a:solidFill>
                  <a:srgbClr val="002244"/>
                </a:solidFill>
                <a:effectLst/>
                <a:uLnTx/>
                <a:uFillTx/>
                <a:latin typeface="Arial"/>
                <a:cs typeface="Arial"/>
                <a:sym typeface="Arial"/>
              </a:rPr>
              <a:t> </a:t>
            </a:r>
          </a:p>
          <a:p>
            <a:pPr marL="400050" marR="232493" lvl="0" indent="-180975" algn="l" defTabSz="914400" rtl="0" eaLnBrk="1" fontAlgn="auto" latinLnBrk="0" hangingPunct="1">
              <a:lnSpc>
                <a:spcPct val="100000"/>
              </a:lnSpc>
              <a:spcBef>
                <a:spcPts val="400"/>
              </a:spcBef>
              <a:spcAft>
                <a:spcPts val="0"/>
              </a:spcAft>
              <a:buClr>
                <a:srgbClr val="020202"/>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Kinh nghiệm chủ trì và điều phối các thử thách/hackathon</a:t>
            </a:r>
          </a:p>
          <a:p>
            <a:pPr marL="400050" marR="232493" lvl="0" indent="-180975" algn="l" defTabSz="914400" rtl="0" eaLnBrk="1" fontAlgn="auto" latinLnBrk="0" hangingPunct="1">
              <a:lnSpc>
                <a:spcPct val="100000"/>
              </a:lnSpc>
              <a:spcBef>
                <a:spcPts val="400"/>
              </a:spcBef>
              <a:spcAft>
                <a:spcPts val="0"/>
              </a:spcAft>
              <a:buClr>
                <a:srgbClr val="020202"/>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Kinh nghiệm ươm tạo các mô hình kinh doanh giai đoạn đầu</a:t>
            </a:r>
          </a:p>
          <a:p>
            <a:pPr marL="400050" marR="232493" lvl="0" indent="-180975" algn="l" defTabSz="914400" rtl="0" eaLnBrk="1" fontAlgn="auto" latinLnBrk="0" hangingPunct="1">
              <a:lnSpc>
                <a:spcPct val="100000"/>
              </a:lnSpc>
              <a:spcBef>
                <a:spcPts val="400"/>
              </a:spcBef>
              <a:spcAft>
                <a:spcPts val="0"/>
              </a:spcAft>
              <a:buClr>
                <a:srgbClr val="020202"/>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Kinh nghiệm phối hợp với các bên liên quan, gồm chính quyền Tp.HCM và các tổ chức quốc tế</a:t>
            </a:r>
          </a:p>
          <a:p>
            <a:pPr marL="400050" marR="232493" lvl="0" indent="-180975" algn="l" defTabSz="914400" rtl="0" eaLnBrk="1" fontAlgn="auto" latinLnBrk="0" hangingPunct="1">
              <a:lnSpc>
                <a:spcPct val="100000"/>
              </a:lnSpc>
              <a:spcBef>
                <a:spcPts val="400"/>
              </a:spcBef>
              <a:spcAft>
                <a:spcPts val="0"/>
              </a:spcAft>
              <a:buClr>
                <a:srgbClr val="020202"/>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Mạng lưới sâu rộng trong hệ sinh thái công nghệ Tp.HCM</a:t>
            </a:r>
          </a:p>
          <a:p>
            <a:pPr marL="400050" marR="232493" lvl="0" indent="-180975" algn="l" defTabSz="914400" rtl="0" eaLnBrk="1" fontAlgn="auto" latinLnBrk="0" hangingPunct="1">
              <a:lnSpc>
                <a:spcPct val="100000"/>
              </a:lnSpc>
              <a:spcBef>
                <a:spcPts val="400"/>
              </a:spcBef>
              <a:spcAft>
                <a:spcPts val="400"/>
              </a:spcAft>
              <a:buClr>
                <a:srgbClr val="020202"/>
              </a:buClr>
              <a:buSzPts val="600"/>
              <a:buFont typeface="Arial"/>
              <a:buChar char="●"/>
              <a:tabLst/>
              <a:defRPr/>
            </a:pPr>
            <a:r>
              <a:rPr kumimoji="0" lang="vi-VN" sz="800" b="0" i="0" u="none" strike="noStrike" kern="0" cap="none" spc="0" normalizeH="0" baseline="0" noProof="0">
                <a:ln>
                  <a:noFill/>
                </a:ln>
                <a:solidFill>
                  <a:srgbClr val="000000"/>
                </a:solidFill>
                <a:effectLst/>
                <a:uLnTx/>
                <a:uFillTx/>
                <a:latin typeface="Arial"/>
                <a:cs typeface="Arial"/>
                <a:sym typeface="Arial"/>
              </a:rPr>
              <a:t>Kiến thức được kiểm chứng về dữ liệu lớn</a:t>
            </a:r>
          </a:p>
        </p:txBody>
      </p:sp>
      <p:sp>
        <p:nvSpPr>
          <p:cNvPr id="773" name="Google Shape;773;p74"/>
          <p:cNvSpPr/>
          <p:nvPr/>
        </p:nvSpPr>
        <p:spPr>
          <a:xfrm>
            <a:off x="5943000" y="1140750"/>
            <a:ext cx="2804700" cy="34812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14300" marR="0" lvl="1" indent="0" algn="l" defTabSz="914400" rtl="0" eaLnBrk="1" fontAlgn="auto" latinLnBrk="0" hangingPunct="1">
              <a:lnSpc>
                <a:spcPct val="100000"/>
              </a:lnSpc>
              <a:spcBef>
                <a:spcPts val="400"/>
              </a:spcBef>
              <a:spcAft>
                <a:spcPts val="0"/>
              </a:spcAft>
              <a:buClr>
                <a:srgbClr val="000000"/>
              </a:buClr>
              <a:buSzTx/>
              <a:buFont typeface="Arial"/>
              <a:buNone/>
              <a:tabLst/>
              <a:defRPr/>
            </a:pPr>
            <a:r>
              <a:rPr kumimoji="0" lang="vi-VN" sz="1100" b="1" i="0" u="none" strike="noStrike" kern="0" cap="none" spc="0" normalizeH="0" baseline="0" noProof="0">
                <a:ln>
                  <a:noFill/>
                </a:ln>
                <a:solidFill>
                  <a:srgbClr val="FFFFFF"/>
                </a:solidFill>
                <a:effectLst/>
                <a:uLnTx/>
                <a:uFillTx/>
                <a:latin typeface="Arial"/>
                <a:cs typeface="Arial"/>
                <a:sym typeface="Arial"/>
              </a:rPr>
              <a:t>Kết quả:</a:t>
            </a:r>
          </a:p>
          <a:p>
            <a:pPr marL="285750" marR="232493" lvl="0" indent="-177800" algn="l" defTabSz="914400" rtl="0" eaLnBrk="1" fontAlgn="auto" latinLnBrk="0" hangingPunct="1">
              <a:lnSpc>
                <a:spcPct val="100000"/>
              </a:lnSpc>
              <a:spcBef>
                <a:spcPts val="40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Ký hợp đồng với các chuyên gia tư vấn và nhà cung cấp dịch vụ</a:t>
            </a:r>
          </a:p>
          <a:p>
            <a:pPr marL="285750" marR="232493" lvl="0" indent="-177800" algn="l" defTabSz="914400" rtl="0" eaLnBrk="1" fontAlgn="auto" latinLnBrk="0" hangingPunct="1">
              <a:lnSpc>
                <a:spcPct val="100000"/>
              </a:lnSpc>
              <a:spcBef>
                <a:spcPts val="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Hoàn thành toàn bộ chương trình Thử thách</a:t>
            </a:r>
          </a:p>
          <a:p>
            <a:pPr marL="285750" marR="232493" lvl="0" indent="-177800" algn="l" defTabSz="914400" rtl="0" eaLnBrk="1" fontAlgn="auto" latinLnBrk="0" hangingPunct="1">
              <a:lnSpc>
                <a:spcPct val="100000"/>
              </a:lnSpc>
              <a:spcBef>
                <a:spcPts val="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Ươm tạo tới 12 giải pháp</a:t>
            </a:r>
          </a:p>
          <a:p>
            <a:pPr marL="285750" marR="232493" lvl="0" indent="-177800" algn="l" defTabSz="914400" rtl="0" eaLnBrk="1" fontAlgn="auto" latinLnBrk="0" hangingPunct="1">
              <a:lnSpc>
                <a:spcPct val="100000"/>
              </a:lnSpc>
              <a:spcBef>
                <a:spcPts val="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Ít nhất 3 trong số ~12 giải pháp được chấp thuận (bởi Sở TT&amp;TT) cho giai đoạn thử nghiệm POC ở môi trường sandbox</a:t>
            </a:r>
          </a:p>
          <a:p>
            <a:pPr marL="285750" marR="232493" lvl="0" indent="-177800" algn="l" defTabSz="914400" rtl="0" eaLnBrk="1" fontAlgn="auto" latinLnBrk="0" hangingPunct="1">
              <a:lnSpc>
                <a:spcPct val="100000"/>
              </a:lnSpc>
              <a:spcBef>
                <a:spcPts val="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Bản ghi "Bài học kinh nghiệm" theo từng giai đoạn</a:t>
            </a:r>
          </a:p>
          <a:p>
            <a:pPr marL="285750" marR="232493" lvl="0" indent="-177800" algn="l" defTabSz="914400" rtl="0" eaLnBrk="1" fontAlgn="auto" latinLnBrk="0" hangingPunct="1">
              <a:lnSpc>
                <a:spcPct val="100000"/>
              </a:lnSpc>
              <a:spcBef>
                <a:spcPts val="0"/>
              </a:spcBef>
              <a:spcAft>
                <a:spcPts val="0"/>
              </a:spcAft>
              <a:buClr>
                <a:srgbClr val="FFFFFF"/>
              </a:buClr>
              <a:buSzPts val="1000"/>
              <a:buFont typeface="Arial"/>
              <a:buChar char="●"/>
              <a:tabLst/>
              <a:defRPr/>
            </a:pPr>
            <a:r>
              <a:rPr kumimoji="0" lang="vi-VN" sz="1000" b="0" i="0" u="none" strike="noStrike" kern="0" cap="none" spc="0" normalizeH="0" baseline="0" noProof="0">
                <a:ln>
                  <a:noFill/>
                </a:ln>
                <a:solidFill>
                  <a:srgbClr val="FFFFFF"/>
                </a:solidFill>
                <a:effectLst/>
                <a:uLnTx/>
                <a:uFillTx/>
                <a:latin typeface="Arial"/>
                <a:cs typeface="Arial"/>
                <a:sym typeface="Arial"/>
              </a:rPr>
              <a:t>Báo cáo dự án bao gồm kết quả thử nghiệm sandbox, đánh giá tác động độc lập, bài học kinh nghiệm và các đề xuất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60000"/>
                <a:lumOff val="40000"/>
              </a:schemeClr>
            </a:gs>
            <a:gs pos="46000">
              <a:schemeClr val="accent1">
                <a:lumMod val="60000"/>
                <a:lumOff val="40000"/>
              </a:schemeClr>
            </a:gs>
            <a:gs pos="100000">
              <a:schemeClr val="accent1">
                <a:lumMod val="60000"/>
                <a:lumOff val="40000"/>
              </a:schemeClr>
            </a:gs>
          </a:gsLst>
          <a:lin ang="13500032" scaled="0"/>
        </a:gradFill>
        <a:effectLst/>
      </p:bgPr>
    </p:bg>
    <p:spTree>
      <p:nvGrpSpPr>
        <p:cNvPr id="1" name="Shape 777"/>
        <p:cNvGrpSpPr/>
        <p:nvPr/>
      </p:nvGrpSpPr>
      <p:grpSpPr>
        <a:xfrm>
          <a:off x="0" y="0"/>
          <a:ext cx="0" cy="0"/>
          <a:chOff x="0" y="0"/>
          <a:chExt cx="0" cy="0"/>
        </a:xfrm>
      </p:grpSpPr>
      <p:sp>
        <p:nvSpPr>
          <p:cNvPr id="778" name="Google Shape;778;p75"/>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Các chuyên gia tư vấn</a:t>
            </a:r>
          </a:p>
        </p:txBody>
      </p:sp>
      <p:cxnSp>
        <p:nvCxnSpPr>
          <p:cNvPr id="779" name="Google Shape;779;p75"/>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780" name="Google Shape;780;p75" descr="world_bank-logo | World bank logo, Banks logo, Finance logo"/>
          <p:cNvPicPr preferRelativeResize="0"/>
          <p:nvPr/>
        </p:nvPicPr>
        <p:blipFill rotWithShape="1">
          <a:blip r:embed="rId3"/>
          <a:srcRect/>
          <a:stretch>
            <a:fillRect/>
          </a:stretch>
        </p:blipFill>
        <p:spPr>
          <a:xfrm>
            <a:off x="6638818" y="4287130"/>
            <a:ext cx="1952873" cy="404051"/>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76"/>
          <p:cNvSpPr/>
          <p:nvPr/>
        </p:nvSpPr>
        <p:spPr>
          <a:xfrm>
            <a:off x="7212340" y="1146875"/>
            <a:ext cx="15864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endParaRPr kumimoji="0" sz="1099" b="1" i="0" u="none" strike="noStrike" kern="0" cap="none" spc="0" normalizeH="0" baseline="0" noProof="0">
              <a:ln>
                <a:noFill/>
              </a:ln>
              <a:solidFill>
                <a:srgbClr val="002244"/>
              </a:solidFill>
              <a:effectLst/>
              <a:uLnTx/>
              <a:uFillTx/>
              <a:latin typeface="Arial"/>
              <a:cs typeface="Arial"/>
              <a:sym typeface="Arial"/>
            </a:endParaRPr>
          </a:p>
          <a:p>
            <a:pPr marL="85725" marR="0" lvl="0" indent="0" algn="l" defTabSz="914400" rtl="0" eaLnBrk="1" fontAlgn="auto" latinLnBrk="0" hangingPunct="1">
              <a:lnSpc>
                <a:spcPct val="115000"/>
              </a:lnSpc>
              <a:spcBef>
                <a:spcPts val="825"/>
              </a:spcBef>
              <a:spcAft>
                <a:spcPts val="0"/>
              </a:spcAft>
              <a:buClr>
                <a:srgbClr val="000000"/>
              </a:buClr>
              <a:buSzPts val="1100"/>
              <a:buFont typeface="Arial"/>
              <a:buNone/>
              <a:tabLst/>
              <a:defRPr/>
            </a:pPr>
            <a:r>
              <a:rPr kumimoji="0" lang="en-US" sz="3000" b="1" i="0" u="none" strike="noStrike" kern="0" cap="none" spc="0" normalizeH="0" baseline="0" noProof="0">
                <a:ln>
                  <a:noFill/>
                </a:ln>
                <a:solidFill>
                  <a:srgbClr val="D9D9D9"/>
                </a:solidFill>
                <a:effectLst/>
                <a:uLnTx/>
                <a:uFillTx/>
                <a:latin typeface="Arial"/>
                <a:cs typeface="Arial"/>
                <a:sym typeface="Arial"/>
              </a:rPr>
              <a:t>4.</a:t>
            </a:r>
            <a:br>
              <a:rPr kumimoji="0" lang="en-US" sz="1099" b="1" i="0" u="none" strike="noStrike" kern="0" cap="none" spc="0" normalizeH="0" baseline="0" noProof="0">
                <a:ln>
                  <a:noFill/>
                </a:ln>
                <a:solidFill>
                  <a:srgbClr val="000000"/>
                </a:solidFill>
                <a:effectLst/>
                <a:uLnTx/>
                <a:uFillTx/>
                <a:latin typeface="Arial"/>
                <a:cs typeface="Arial"/>
                <a:sym typeface="Arial"/>
              </a:rPr>
            </a:br>
            <a:r>
              <a:rPr kumimoji="0" lang="en-US" sz="1099" b="0" i="0" u="none" strike="noStrike" kern="0" cap="none" spc="0" normalizeH="0" baseline="0" noProof="0">
                <a:ln>
                  <a:noFill/>
                </a:ln>
                <a:solidFill>
                  <a:srgbClr val="000000"/>
                </a:solidFill>
                <a:effectLst/>
                <a:uLnTx/>
                <a:uFillTx/>
                <a:latin typeface="Arial"/>
                <a:cs typeface="Arial"/>
                <a:sym typeface="Arial"/>
              </a:rPr>
              <a:t>Các chuyên gia theo từng lĩnh vực</a:t>
            </a:r>
          </a:p>
          <a:p>
            <a:pPr marL="85725" marR="0" lvl="0" indent="0" algn="l" defTabSz="914400" rtl="0" eaLnBrk="1" fontAlgn="auto" latinLnBrk="0" hangingPunct="1">
              <a:lnSpc>
                <a:spcPct val="115000"/>
              </a:lnSpc>
              <a:spcBef>
                <a:spcPts val="825"/>
              </a:spcBef>
              <a:spcAft>
                <a:spcPts val="825"/>
              </a:spcAft>
              <a:buClr>
                <a:srgbClr val="000000"/>
              </a:buClr>
              <a:buSzTx/>
              <a:buFont typeface="Arial"/>
              <a:buNone/>
              <a:tabLst/>
              <a:defRPr/>
            </a:pPr>
            <a:endParaRPr kumimoji="0" sz="1001"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76"/>
          <p:cNvSpPr txBox="1">
            <a:spLocks noGrp="1"/>
          </p:cNvSpPr>
          <p:nvPr>
            <p:ph type="body" idx="1"/>
          </p:nvPr>
        </p:nvSpPr>
        <p:spPr>
          <a:xfrm>
            <a:off x="456675" y="1409100"/>
            <a:ext cx="1600800" cy="1713000"/>
          </a:xfrm>
          <a:prstGeom prst="rect">
            <a:avLst/>
          </a:prstGeom>
        </p:spPr>
        <p:txBody>
          <a:bodyPr spcFirstLastPara="1" wrap="square" lIns="91425" tIns="91425" rIns="91425" bIns="91425" anchor="t" anchorCtr="0">
            <a:noAutofit/>
          </a:bodyPr>
          <a:lstStyle/>
          <a:p>
            <a:pPr marL="0" indent="0">
              <a:spcBef>
                <a:spcPts val="825"/>
              </a:spcBef>
              <a:spcAft>
                <a:spcPts val="825"/>
              </a:spcAft>
              <a:buNone/>
            </a:pPr>
            <a:r>
              <a:rPr lang="en-US" sz="1099">
                <a:solidFill>
                  <a:schemeClr val="dk1"/>
                </a:solidFill>
              </a:rPr>
              <a:t>Cần có một nhóm các chuyên gia tư vấn trình độ cao để hỗ trợ cho nhiều khía cạnh trong triển khai Thử thách và cố vấn cho nhà cung cấp giải pháp. Tất cả chuyên gia tư vấn sẽ báo cáo cho Đơn vị thực hiện. Trong đó bao gồm:</a:t>
            </a:r>
          </a:p>
        </p:txBody>
      </p:sp>
      <p:sp>
        <p:nvSpPr>
          <p:cNvPr id="787" name="Google Shape;787;p7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62</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sp>
        <p:nvSpPr>
          <p:cNvPr id="788" name="Google Shape;788;p76"/>
          <p:cNvSpPr/>
          <p:nvPr/>
        </p:nvSpPr>
        <p:spPr>
          <a:xfrm>
            <a:off x="2236100" y="1146875"/>
            <a:ext cx="15864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endParaRPr kumimoji="0" sz="1099" b="1" i="0" u="none" strike="noStrike" kern="0" cap="none" spc="0" normalizeH="0" baseline="0" noProof="0">
              <a:ln>
                <a:noFill/>
              </a:ln>
              <a:solidFill>
                <a:srgbClr val="002244"/>
              </a:solidFill>
              <a:effectLst/>
              <a:uLnTx/>
              <a:uFillTx/>
              <a:latin typeface="Arial"/>
              <a:cs typeface="Arial"/>
              <a:sym typeface="Arial"/>
            </a:endParaRPr>
          </a:p>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r>
              <a:rPr kumimoji="0" lang="en-US" sz="3000" b="1" i="0" u="none" strike="noStrike" kern="0" cap="none" spc="0" normalizeH="0" baseline="0" noProof="0">
                <a:ln>
                  <a:noFill/>
                </a:ln>
                <a:solidFill>
                  <a:srgbClr val="D9D9D9"/>
                </a:solidFill>
                <a:effectLst/>
                <a:uLnTx/>
                <a:uFillTx/>
                <a:latin typeface="Arial"/>
                <a:cs typeface="Arial"/>
                <a:sym typeface="Arial"/>
              </a:rPr>
              <a:t>1.</a:t>
            </a:r>
            <a:br>
              <a:rPr kumimoji="0" lang="en-US" sz="1099" b="1" i="0" u="none" strike="noStrike" kern="0" cap="none" spc="0" normalizeH="0" baseline="0" noProof="0">
                <a:ln>
                  <a:noFill/>
                </a:ln>
                <a:solidFill>
                  <a:srgbClr val="000000"/>
                </a:solidFill>
                <a:effectLst/>
                <a:uLnTx/>
                <a:uFillTx/>
                <a:latin typeface="Arial"/>
                <a:cs typeface="Arial"/>
                <a:sym typeface="Arial"/>
              </a:rPr>
            </a:br>
            <a:r>
              <a:rPr kumimoji="0" lang="en-US" sz="1099" b="0" i="0" u="none" strike="noStrike" kern="0" cap="none" spc="0" normalizeH="0" baseline="0" noProof="0">
                <a:ln>
                  <a:noFill/>
                </a:ln>
                <a:solidFill>
                  <a:srgbClr val="000000"/>
                </a:solidFill>
                <a:effectLst/>
                <a:uLnTx/>
                <a:uFillTx/>
                <a:latin typeface="Roboto" panose="02000000000000000000"/>
                <a:ea typeface="Roboto" panose="02000000000000000000"/>
                <a:cs typeface="Roboto" panose="02000000000000000000"/>
                <a:sym typeface="Roboto" panose="02000000000000000000"/>
              </a:rPr>
              <a:t>Cố vấn về Quy định và Pháp lý</a:t>
            </a:r>
            <a:endParaRPr kumimoji="0" sz="1001"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76"/>
          <p:cNvSpPr/>
          <p:nvPr/>
        </p:nvSpPr>
        <p:spPr>
          <a:xfrm>
            <a:off x="3898503" y="1146875"/>
            <a:ext cx="15864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endParaRPr kumimoji="0" sz="1099" b="1" i="0" u="none" strike="noStrike" kern="0" cap="none" spc="0" normalizeH="0" baseline="0" noProof="0">
              <a:ln>
                <a:noFill/>
              </a:ln>
              <a:solidFill>
                <a:srgbClr val="002244"/>
              </a:solidFill>
              <a:effectLst/>
              <a:uLnTx/>
              <a:uFillTx/>
              <a:latin typeface="Arial"/>
              <a:cs typeface="Arial"/>
              <a:sym typeface="Arial"/>
            </a:endParaRPr>
          </a:p>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r>
              <a:rPr kumimoji="0" lang="en-US" sz="3000" b="1" i="0" u="none" strike="noStrike" kern="0" cap="none" spc="0" normalizeH="0" baseline="0" noProof="0">
                <a:ln>
                  <a:noFill/>
                </a:ln>
                <a:solidFill>
                  <a:srgbClr val="D9D9D9"/>
                </a:solidFill>
                <a:effectLst/>
                <a:uLnTx/>
                <a:uFillTx/>
                <a:latin typeface="Arial"/>
                <a:cs typeface="Arial"/>
                <a:sym typeface="Arial"/>
              </a:rPr>
              <a:t>2.</a:t>
            </a:r>
            <a:br>
              <a:rPr kumimoji="0" lang="en-US" sz="1099" b="1" i="0" u="none" strike="noStrike" kern="0" cap="none" spc="0" normalizeH="0" baseline="0" noProof="0">
                <a:ln>
                  <a:noFill/>
                </a:ln>
                <a:solidFill>
                  <a:srgbClr val="000000"/>
                </a:solidFill>
                <a:effectLst/>
                <a:uLnTx/>
                <a:uFillTx/>
                <a:latin typeface="Arial"/>
                <a:cs typeface="Arial"/>
                <a:sym typeface="Arial"/>
              </a:rPr>
            </a:br>
            <a:r>
              <a:rPr kumimoji="0" lang="en-US" sz="1099" b="0" i="0" u="none" strike="noStrike" kern="0" cap="none" spc="0" normalizeH="0" baseline="0" noProof="0">
                <a:ln>
                  <a:noFill/>
                </a:ln>
                <a:solidFill>
                  <a:srgbClr val="000000"/>
                </a:solidFill>
                <a:effectLst/>
                <a:uLnTx/>
                <a:uFillTx/>
                <a:latin typeface="Arial"/>
                <a:cs typeface="Arial"/>
                <a:sym typeface="Arial"/>
              </a:rPr>
              <a:t>Chuyên gia nghiên cứu tính khả thi về mặt kỹ thuật</a:t>
            </a:r>
          </a:p>
          <a:p>
            <a:pPr marL="85725" marR="0" lvl="0" indent="0" algn="l" defTabSz="914400" rtl="0" eaLnBrk="1" fontAlgn="auto" latinLnBrk="0" hangingPunct="1">
              <a:lnSpc>
                <a:spcPct val="115000"/>
              </a:lnSpc>
              <a:spcBef>
                <a:spcPts val="825"/>
              </a:spcBef>
              <a:spcAft>
                <a:spcPts val="825"/>
              </a:spcAft>
              <a:buClr>
                <a:srgbClr val="000000"/>
              </a:buClr>
              <a:buSzTx/>
              <a:buFont typeface="Arial"/>
              <a:buNone/>
              <a:tabLst/>
              <a:defRPr/>
            </a:pPr>
            <a:endParaRPr kumimoji="0" sz="1001"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76"/>
          <p:cNvSpPr/>
          <p:nvPr/>
        </p:nvSpPr>
        <p:spPr>
          <a:xfrm>
            <a:off x="5555425" y="1146875"/>
            <a:ext cx="1586400" cy="3422400"/>
          </a:xfrm>
          <a:prstGeom prst="roundRect">
            <a:avLst>
              <a:gd name="adj" fmla="val 4502"/>
            </a:avLst>
          </a:prstGeom>
          <a:solidFill>
            <a:srgbClr val="F2F2F2"/>
          </a:solidFill>
          <a:ln>
            <a:noFill/>
          </a:ln>
        </p:spPr>
        <p:txBody>
          <a:bodyPr spcFirstLastPara="1" wrap="square" lIns="68575" tIns="34275" rIns="68575" bIns="34275" anchor="t" anchorCtr="0">
            <a:noAutofit/>
          </a:bodyPr>
          <a:lstStyle/>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endParaRPr kumimoji="0" sz="1099" b="1" i="0" u="none" strike="noStrike" kern="0" cap="none" spc="0" normalizeH="0" baseline="0" noProof="0">
              <a:ln>
                <a:noFill/>
              </a:ln>
              <a:solidFill>
                <a:srgbClr val="002244"/>
              </a:solidFill>
              <a:effectLst/>
              <a:uLnTx/>
              <a:uFillTx/>
              <a:latin typeface="Arial"/>
              <a:cs typeface="Arial"/>
              <a:sym typeface="Arial"/>
            </a:endParaRPr>
          </a:p>
          <a:p>
            <a:pPr marL="85725" marR="0" lvl="0" indent="0" algn="l" defTabSz="914400" rtl="0" eaLnBrk="1" fontAlgn="auto" latinLnBrk="0" hangingPunct="1">
              <a:lnSpc>
                <a:spcPct val="115000"/>
              </a:lnSpc>
              <a:spcBef>
                <a:spcPts val="825"/>
              </a:spcBef>
              <a:spcAft>
                <a:spcPts val="0"/>
              </a:spcAft>
              <a:buClr>
                <a:srgbClr val="000000"/>
              </a:buClr>
              <a:buSzTx/>
              <a:buFont typeface="Arial"/>
              <a:buNone/>
              <a:tabLst/>
              <a:defRPr/>
            </a:pPr>
            <a:r>
              <a:rPr kumimoji="0" lang="en-US" sz="3000" b="1" i="0" u="none" strike="noStrike" kern="0" cap="none" spc="0" normalizeH="0" baseline="0" noProof="0">
                <a:ln>
                  <a:noFill/>
                </a:ln>
                <a:solidFill>
                  <a:srgbClr val="D9D9D9"/>
                </a:solidFill>
                <a:effectLst/>
                <a:uLnTx/>
                <a:uFillTx/>
                <a:latin typeface="Arial"/>
                <a:cs typeface="Arial"/>
                <a:sym typeface="Arial"/>
              </a:rPr>
              <a:t>3.</a:t>
            </a:r>
            <a:br>
              <a:rPr kumimoji="0" lang="en-US" sz="1099" b="1" i="0" u="none" strike="noStrike" kern="0" cap="none" spc="0" normalizeH="0" baseline="0" noProof="0">
                <a:ln>
                  <a:noFill/>
                </a:ln>
                <a:solidFill>
                  <a:srgbClr val="000000"/>
                </a:solidFill>
                <a:effectLst/>
                <a:uLnTx/>
                <a:uFillTx/>
                <a:latin typeface="Arial"/>
                <a:cs typeface="Arial"/>
                <a:sym typeface="Arial"/>
              </a:rPr>
            </a:br>
            <a:r>
              <a:rPr kumimoji="0" lang="en-US" sz="1099" b="0" i="0" u="none" strike="noStrike" kern="0" cap="none" spc="0" normalizeH="0" baseline="0" noProof="0">
                <a:ln>
                  <a:noFill/>
                </a:ln>
                <a:solidFill>
                  <a:srgbClr val="000000"/>
                </a:solidFill>
                <a:effectLst/>
                <a:uLnTx/>
                <a:uFillTx/>
                <a:latin typeface="Arial"/>
                <a:cs typeface="Arial"/>
                <a:sym typeface="Arial"/>
              </a:rPr>
              <a:t>Chuyên gia M&amp;E</a:t>
            </a:r>
          </a:p>
          <a:p>
            <a:pPr marL="85725" marR="0" lvl="0" indent="0" algn="l" defTabSz="914400" rtl="0" eaLnBrk="1" fontAlgn="auto" latinLnBrk="0" hangingPunct="1">
              <a:lnSpc>
                <a:spcPct val="115000"/>
              </a:lnSpc>
              <a:spcBef>
                <a:spcPts val="825"/>
              </a:spcBef>
              <a:spcAft>
                <a:spcPts val="825"/>
              </a:spcAft>
              <a:buClr>
                <a:srgbClr val="000000"/>
              </a:buClr>
              <a:buSzTx/>
              <a:buFont typeface="Arial"/>
              <a:buNone/>
              <a:tabLst/>
              <a:defRPr/>
            </a:pPr>
            <a:endParaRPr kumimoji="0" sz="1001" b="0" i="0" u="none" strike="noStrike" kern="0" cap="none" spc="0" normalizeH="0" baseline="0" noProof="0">
              <a:ln>
                <a:noFill/>
              </a:ln>
              <a:solidFill>
                <a:srgbClr val="000000"/>
              </a:solidFill>
              <a:effectLst/>
              <a:uLnTx/>
              <a:uFillTx/>
              <a:latin typeface="Arial"/>
              <a:cs typeface="Arial"/>
              <a:sym typeface="Arial"/>
            </a:endParaRPr>
          </a:p>
        </p:txBody>
      </p:sp>
      <p:cxnSp>
        <p:nvCxnSpPr>
          <p:cNvPr id="791" name="Google Shape;791;p76"/>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792" name="Google Shape;792;p76"/>
          <p:cNvSpPr/>
          <p:nvPr/>
        </p:nvSpPr>
        <p:spPr>
          <a:xfrm>
            <a:off x="456675" y="428625"/>
            <a:ext cx="8509500" cy="3864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2201" b="1" i="0" u="none" strike="noStrike" kern="0" cap="none" spc="0" normalizeH="0" baseline="0" noProof="0">
                <a:ln>
                  <a:noFill/>
                </a:ln>
                <a:solidFill>
                  <a:srgbClr val="009FDA"/>
                </a:solidFill>
                <a:effectLst/>
                <a:uLnTx/>
                <a:uFillTx/>
                <a:latin typeface="Arial"/>
                <a:cs typeface="Arial"/>
                <a:sym typeface="Arial"/>
              </a:rPr>
              <a:t>ĐỘI NGŨ CHƯƠNG TRÌNH THỬ THÁCH: CHUYÊN GIA TƯ VẤN</a:t>
            </a:r>
          </a:p>
        </p:txBody>
      </p:sp>
      <p:pic>
        <p:nvPicPr>
          <p:cNvPr id="793" name="Google Shape;793;p76"/>
          <p:cNvPicPr preferRelativeResize="0"/>
          <p:nvPr/>
        </p:nvPicPr>
        <p:blipFill rotWithShape="1">
          <a:blip r:embed="rId3"/>
          <a:srcRect/>
          <a:stretch>
            <a:fillRect/>
          </a:stretch>
        </p:blipFill>
        <p:spPr>
          <a:xfrm>
            <a:off x="7877650" y="3632006"/>
            <a:ext cx="767525" cy="734394"/>
          </a:xfrm>
          <a:prstGeom prst="rect">
            <a:avLst/>
          </a:prstGeom>
          <a:noFill/>
          <a:ln>
            <a:noFill/>
          </a:ln>
        </p:spPr>
      </p:pic>
      <p:pic>
        <p:nvPicPr>
          <p:cNvPr id="794" name="Google Shape;794;p76"/>
          <p:cNvPicPr preferRelativeResize="0"/>
          <p:nvPr/>
        </p:nvPicPr>
        <p:blipFill rotWithShape="1">
          <a:blip r:embed="rId4"/>
          <a:srcRect/>
          <a:stretch>
            <a:fillRect/>
          </a:stretch>
        </p:blipFill>
        <p:spPr>
          <a:xfrm>
            <a:off x="6174864" y="3596565"/>
            <a:ext cx="767525" cy="805272"/>
          </a:xfrm>
          <a:prstGeom prst="rect">
            <a:avLst/>
          </a:prstGeom>
          <a:noFill/>
          <a:ln>
            <a:noFill/>
          </a:ln>
        </p:spPr>
      </p:pic>
      <p:pic>
        <p:nvPicPr>
          <p:cNvPr id="795" name="Google Shape;795;p76"/>
          <p:cNvPicPr preferRelativeResize="0"/>
          <p:nvPr/>
        </p:nvPicPr>
        <p:blipFill rotWithShape="1">
          <a:blip r:embed="rId5"/>
          <a:srcRect/>
          <a:stretch>
            <a:fillRect/>
          </a:stretch>
        </p:blipFill>
        <p:spPr>
          <a:xfrm>
            <a:off x="4435575" y="3680925"/>
            <a:ext cx="901125" cy="720900"/>
          </a:xfrm>
          <a:prstGeom prst="rect">
            <a:avLst/>
          </a:prstGeom>
          <a:noFill/>
          <a:ln>
            <a:noFill/>
          </a:ln>
        </p:spPr>
      </p:pic>
      <p:pic>
        <p:nvPicPr>
          <p:cNvPr id="796" name="Google Shape;796;p76"/>
          <p:cNvPicPr preferRelativeResize="0"/>
          <p:nvPr/>
        </p:nvPicPr>
        <p:blipFill rotWithShape="1">
          <a:blip r:embed="rId6"/>
          <a:srcRect/>
          <a:stretch>
            <a:fillRect/>
          </a:stretch>
        </p:blipFill>
        <p:spPr>
          <a:xfrm>
            <a:off x="2829900" y="3688900"/>
            <a:ext cx="767500" cy="7675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sp>
        <p:nvSpPr>
          <p:cNvPr id="801" name="Google Shape;801;p7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GB" sz="1200" b="0" i="0" u="none" strike="noStrike" kern="0" cap="none" spc="0" normalizeH="0" baseline="0" noProof="0">
              <a:ln>
                <a:noFill/>
              </a:ln>
              <a:solidFill>
                <a:srgbClr val="888888"/>
              </a:solidFill>
              <a:effectLst/>
              <a:uLnTx/>
              <a:uFillTx/>
              <a:latin typeface="Arial"/>
              <a:cs typeface="Arial"/>
              <a:sym typeface="Arial"/>
            </a:endParaRPr>
          </a:p>
        </p:txBody>
      </p:sp>
      <p:sp>
        <p:nvSpPr>
          <p:cNvPr id="802" name="Google Shape;802;p77"/>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2201" b="1" i="0" u="none" strike="noStrike" kern="0" cap="none" spc="0" normalizeH="0" baseline="0" noProof="0">
                <a:ln>
                  <a:noFill/>
                </a:ln>
                <a:solidFill>
                  <a:srgbClr val="002244"/>
                </a:solidFill>
                <a:effectLst/>
                <a:uLnTx/>
                <a:uFillTx/>
                <a:latin typeface="Arial"/>
                <a:cs typeface="Arial"/>
                <a:sym typeface="Arial"/>
              </a:rPr>
              <a:t>Cố vấn Quy định &amp; Pháp lý: </a:t>
            </a:r>
            <a:r>
              <a:rPr kumimoji="0" lang="en-US" sz="2201" b="1" i="0" u="none" strike="noStrike" kern="0" cap="none" spc="0" normalizeH="0" baseline="0" noProof="0">
                <a:ln>
                  <a:noFill/>
                </a:ln>
                <a:solidFill>
                  <a:srgbClr val="009FDA"/>
                </a:solidFill>
                <a:effectLst/>
                <a:uLnTx/>
                <a:uFillTx/>
                <a:latin typeface="Arial"/>
                <a:cs typeface="Arial"/>
                <a:sym typeface="Arial"/>
              </a:rPr>
              <a:t>Phạm vi công việc</a:t>
            </a:r>
          </a:p>
        </p:txBody>
      </p:sp>
      <p:cxnSp>
        <p:nvCxnSpPr>
          <p:cNvPr id="803" name="Google Shape;803;p77"/>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804" name="Google Shape;804;p77"/>
          <p:cNvSpPr/>
          <p:nvPr/>
        </p:nvSpPr>
        <p:spPr>
          <a:xfrm>
            <a:off x="385950" y="2411925"/>
            <a:ext cx="5452200" cy="23430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42863" marR="0" lvl="1" indent="0" algn="l" defTabSz="914400" rtl="0" eaLnBrk="1" fontAlgn="auto" latinLnBrk="0" hangingPunct="1">
              <a:lnSpc>
                <a:spcPct val="9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002060"/>
                </a:solidFill>
                <a:effectLst/>
                <a:uLnTx/>
                <a:uFillTx/>
                <a:latin typeface="Arial"/>
                <a:cs typeface="Arial"/>
                <a:sym typeface="Arial"/>
              </a:rPr>
              <a:t> Phạm vi công việc: </a:t>
            </a:r>
          </a:p>
          <a:p>
            <a:pPr marL="342900" marR="174308" lvl="0" indent="-209550"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Hỗ trợ quá trình đánh giá các ứng viên tham gia Thử thách, viết báo cáo sơ bộ về nghiên cứu khả thi về mặt quy định và pháp lý cho từng ứng viên. </a:t>
            </a:r>
          </a:p>
          <a:p>
            <a:pPr marL="342900" marR="174308" lvl="0" indent="-209550"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Hỗ trợ cố vấn và ươm tạo các ứng viên lọt vào vòng chung kết, tư vấn cho nhà  cung cấp giải pháp và các chuyên gia kỹ thuật về những yếu tố quy định, pháp lý ảnh hưởng đến tính khả thi. </a:t>
            </a:r>
          </a:p>
          <a:p>
            <a:pPr marL="342900" marR="174308" lvl="0" indent="-209550"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Đưa ra ý kiến ​​về tính khả thi về quy định và pháp lý cho tối đa 12 đề xuất thử nghiệm sandbox. 	 </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Phối hợp chặt chẽ với các nhà cung cấp giải pháp, quản lý sandbox và nhân viên bảo mật dữ liệu nhằm đảm bảo dữ liệu được chia sẻ trong sandbox đều tuân thủ luật pháp và quy định của Việt Nam, đồng thời để tránh rủi ro về quyền riêng tư và bảo mật.</a:t>
            </a:r>
          </a:p>
          <a:p>
            <a:pPr marL="342900" marR="0" lvl="0" indent="-209550" algn="l" defTabSz="914400" rtl="0" eaLnBrk="1" fontAlgn="auto" latinLnBrk="0" hangingPunct="1">
              <a:lnSpc>
                <a:spcPct val="100000"/>
              </a:lnSpc>
              <a:spcBef>
                <a:spcPts val="300"/>
              </a:spcBef>
              <a:spcAft>
                <a:spcPts val="300"/>
              </a:spcAft>
              <a:buClr>
                <a:srgbClr val="000000"/>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Hợp tác soạn thảo một phần của báo cáo tổng kết chương trình Thách thức nhằm giải quyết các trở ngại về quy định và pháp lý liên quan đến dữ liệu mở tại TP.HCM. </a:t>
            </a:r>
          </a:p>
        </p:txBody>
      </p:sp>
      <p:sp>
        <p:nvSpPr>
          <p:cNvPr id="805" name="Google Shape;805;p77"/>
          <p:cNvSpPr/>
          <p:nvPr/>
        </p:nvSpPr>
        <p:spPr>
          <a:xfrm>
            <a:off x="385950" y="1140750"/>
            <a:ext cx="5452200" cy="1163400"/>
          </a:xfrm>
          <a:prstGeom prst="roundRect">
            <a:avLst>
              <a:gd name="adj" fmla="val 4997"/>
            </a:avLst>
          </a:prstGeom>
          <a:solidFill>
            <a:srgbClr val="F2F2F2"/>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50" b="1" i="0" u="none" strike="noStrike" kern="0" cap="none" spc="0" normalizeH="0" baseline="0" noProof="0">
                <a:ln>
                  <a:noFill/>
                </a:ln>
                <a:solidFill>
                  <a:srgbClr val="002244"/>
                </a:solidFill>
                <a:effectLst/>
                <a:uLnTx/>
                <a:uFillTx/>
                <a:latin typeface="Arial"/>
                <a:cs typeface="Arial"/>
                <a:sym typeface="Arial"/>
              </a:rPr>
              <a:t>Yêu cầu:</a:t>
            </a:r>
            <a:r>
              <a:rPr kumimoji="0" lang="en-US" sz="900" b="0" i="0" u="none" strike="noStrike" kern="0" cap="none" spc="0" normalizeH="0" baseline="0" noProof="0">
                <a:ln>
                  <a:noFill/>
                </a:ln>
                <a:solidFill>
                  <a:srgbClr val="002244"/>
                </a:solidFill>
                <a:effectLst/>
                <a:uLnTx/>
                <a:uFillTx/>
                <a:latin typeface="Arial"/>
                <a:cs typeface="Arial"/>
                <a:sym typeface="Arial"/>
              </a:rPr>
              <a:t> </a:t>
            </a:r>
          </a:p>
          <a:p>
            <a:pPr marL="300038" marR="0"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Là luật sư với 15 năm kinh nghiệm hành nghề trong lĩnh vực luật doanh nghiệp tại Việt Nam.  </a:t>
            </a:r>
          </a:p>
          <a:p>
            <a:pPr marL="300038" marR="0"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Có kinh nghiệm xử lý các vấn đề liên quan đến: quyền bảo mật dữ liệu, an ninh mạng, và quản lý dữ liệu; chuyển giao công nghệ; liên doanh (JV); hợp tác công tư (PPP); và sở hữu trí tuệ (IP)</a:t>
            </a:r>
          </a:p>
          <a:p>
            <a:pPr marL="300038" marR="0" lvl="0" indent="-145256" algn="l" defTabSz="914400" rtl="0" eaLnBrk="1" fontAlgn="auto" latinLnBrk="0" hangingPunct="1">
              <a:lnSpc>
                <a:spcPct val="100000"/>
              </a:lnSpc>
              <a:spcBef>
                <a:spcPts val="300"/>
              </a:spcBef>
              <a:spcAft>
                <a:spcPts val="30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Có kinh nghiệm làm việc với khách hàng công nghệ.</a:t>
            </a:r>
          </a:p>
        </p:txBody>
      </p:sp>
      <p:sp>
        <p:nvSpPr>
          <p:cNvPr id="806" name="Google Shape;806;p77"/>
          <p:cNvSpPr/>
          <p:nvPr/>
        </p:nvSpPr>
        <p:spPr>
          <a:xfrm>
            <a:off x="5943000" y="1140750"/>
            <a:ext cx="2804700" cy="36135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FFFFFF"/>
                </a:solidFill>
                <a:effectLst/>
                <a:uLnTx/>
                <a:uFillTx/>
                <a:latin typeface="Arial"/>
                <a:cs typeface="Arial"/>
                <a:sym typeface="Arial"/>
              </a:rPr>
              <a:t>Kết quả:</a:t>
            </a:r>
          </a:p>
          <a:p>
            <a:pPr marL="342900" marR="174308" lvl="0" indent="-214313" algn="l" defTabSz="914400" rtl="0" eaLnBrk="1" fontAlgn="auto" latinLnBrk="0" hangingPunct="1">
              <a:lnSpc>
                <a:spcPct val="100000"/>
              </a:lnSpc>
              <a:spcBef>
                <a:spcPts val="300"/>
              </a:spcBef>
              <a:spcAft>
                <a:spcPts val="0"/>
              </a:spcAft>
              <a:buClr>
                <a:srgbClr val="FFFFFF"/>
              </a:buClr>
              <a:buSzPts val="9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Mẫu báo cáo cho:</a:t>
            </a:r>
          </a:p>
          <a:p>
            <a:pPr marL="685800" marR="174308" lvl="1"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Đánh giá tính khả thi về quy định và pháp lý của ứng viên chương trình Thử Thách</a:t>
            </a:r>
          </a:p>
          <a:p>
            <a:pPr marL="685800" marR="174308" lvl="1"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Đánh giá tính khả thi về pháp lý / quy định của bản thử nghiệm sandbox</a:t>
            </a:r>
          </a:p>
          <a:p>
            <a:pPr marL="342900" marR="174308" lvl="0" indent="-214313" algn="l" defTabSz="914400" rtl="0" eaLnBrk="1" fontAlgn="auto" latinLnBrk="0" hangingPunct="1">
              <a:lnSpc>
                <a:spcPct val="100000"/>
              </a:lnSpc>
              <a:spcBef>
                <a:spcPts val="300"/>
              </a:spcBef>
              <a:spcAft>
                <a:spcPts val="0"/>
              </a:spcAft>
              <a:buClr>
                <a:srgbClr val="FFFFFF"/>
              </a:buClr>
              <a:buSzPts val="9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Tối đa 50 đánh giá ứng viên Thử thách</a:t>
            </a:r>
          </a:p>
          <a:p>
            <a:pPr marL="342900" marR="174308" lvl="0"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Tối đa 12 đánh giá đề xuất cho thử nghiệm sandbox</a:t>
            </a:r>
          </a:p>
          <a:p>
            <a:pPr marL="342900" marR="174308" lvl="0" indent="-223838" algn="l" defTabSz="914400" rtl="0" eaLnBrk="1" fontAlgn="auto" latinLnBrk="0" hangingPunct="1">
              <a:lnSpc>
                <a:spcPct val="100000"/>
              </a:lnSpc>
              <a:spcBef>
                <a:spcPts val="300"/>
              </a:spcBef>
              <a:spcAft>
                <a:spcPts val="30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Tham gia báo cáo cuối cùng</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7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lang="en-GB" sz="1200" b="0" i="0" u="none" strike="noStrike" kern="0" cap="none" spc="0" normalizeH="0" baseline="0" noProof="0">
              <a:ln>
                <a:noFill/>
              </a:ln>
              <a:solidFill>
                <a:srgbClr val="888888"/>
              </a:solidFill>
              <a:effectLst/>
              <a:uLnTx/>
              <a:uFillTx/>
              <a:latin typeface="Arial"/>
              <a:cs typeface="Arial"/>
              <a:sym typeface="Arial"/>
            </a:endParaRPr>
          </a:p>
        </p:txBody>
      </p:sp>
      <p:sp>
        <p:nvSpPr>
          <p:cNvPr id="812" name="Google Shape;812;p78"/>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2201" b="1" i="0" u="none" strike="noStrike" kern="0" cap="none" spc="0" normalizeH="0" baseline="0" noProof="0">
                <a:ln>
                  <a:noFill/>
                </a:ln>
                <a:solidFill>
                  <a:srgbClr val="002244"/>
                </a:solidFill>
                <a:effectLst/>
                <a:uLnTx/>
                <a:uFillTx/>
                <a:latin typeface="Arial"/>
                <a:cs typeface="Arial"/>
                <a:sym typeface="Arial"/>
              </a:rPr>
              <a:t>Chuyên gia đánh giá tính khả thi: </a:t>
            </a:r>
            <a:r>
              <a:rPr kumimoji="0" lang="en-US" sz="2201" b="1" i="0" u="none" strike="noStrike" kern="0" cap="none" spc="0" normalizeH="0" baseline="0" noProof="0">
                <a:ln>
                  <a:noFill/>
                </a:ln>
                <a:solidFill>
                  <a:srgbClr val="009FDA"/>
                </a:solidFill>
                <a:effectLst/>
                <a:uLnTx/>
                <a:uFillTx/>
                <a:latin typeface="Arial"/>
                <a:cs typeface="Arial"/>
                <a:sym typeface="Arial"/>
              </a:rPr>
              <a:t>Phạm vi công việc</a:t>
            </a:r>
          </a:p>
        </p:txBody>
      </p:sp>
      <p:cxnSp>
        <p:nvCxnSpPr>
          <p:cNvPr id="813" name="Google Shape;813;p78"/>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814" name="Google Shape;814;p78"/>
          <p:cNvSpPr/>
          <p:nvPr/>
        </p:nvSpPr>
        <p:spPr>
          <a:xfrm>
            <a:off x="385950" y="2778150"/>
            <a:ext cx="5452200" cy="18438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42863" marR="0" lvl="1" indent="0" algn="l" defTabSz="914400" rtl="0" eaLnBrk="1" fontAlgn="auto" latinLnBrk="0" hangingPunct="1">
              <a:lnSpc>
                <a:spcPct val="9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002060"/>
                </a:solidFill>
                <a:effectLst/>
                <a:uLnTx/>
                <a:uFillTx/>
                <a:latin typeface="Arial"/>
                <a:cs typeface="Arial"/>
                <a:sym typeface="Arial"/>
              </a:rPr>
              <a:t> Phạm vi công việc: </a:t>
            </a:r>
          </a:p>
          <a:p>
            <a:pPr marL="300038" marR="174308"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Hỗ trợ quá trình đánh giá các ứng viên tham gia Thử thách, lập báo cáo sơ bộ về mặt lý thuyết đánh giá tính khả thi về quy định và pháp lý cho từng ứng viên. </a:t>
            </a:r>
          </a:p>
          <a:p>
            <a:pPr marL="300038" marR="174308"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Hỗ trợ cố vấn và đào tạo các ứng viên lọt vào vòng chung kết, tư vấn cho nhà cung cấp giải pháp và các cố vấn kỹ thuật về những yếu tố ảnh hưởng đến tính khả thi. </a:t>
            </a:r>
          </a:p>
          <a:p>
            <a:pPr marL="300038" marR="174308"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Lập bản Đánh giá tính khả thi cho tối đa 12 đề xuất thử nghiệm sandbox. </a:t>
            </a:r>
          </a:p>
          <a:p>
            <a:pPr marL="300038" marR="174308" lvl="0" indent="-145256" algn="l" defTabSz="914400" rtl="0" eaLnBrk="1" fontAlgn="auto" latinLnBrk="0" hangingPunct="1">
              <a:lnSpc>
                <a:spcPct val="100000"/>
              </a:lnSpc>
              <a:spcBef>
                <a:spcPts val="300"/>
              </a:spcBef>
              <a:spcAft>
                <a:spcPts val="30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Tiến hành đánh giá độc lập tối đa 5 thử nghiệm tính khả thi ở môi trường sandbox và gửi lại kết quả thu được để đưa vào báo cáo cuối cùng của Thử thách.</a:t>
            </a:r>
          </a:p>
        </p:txBody>
      </p:sp>
      <p:sp>
        <p:nvSpPr>
          <p:cNvPr id="815" name="Google Shape;815;p78"/>
          <p:cNvSpPr/>
          <p:nvPr/>
        </p:nvSpPr>
        <p:spPr>
          <a:xfrm>
            <a:off x="385950" y="1140750"/>
            <a:ext cx="5452200" cy="1540500"/>
          </a:xfrm>
          <a:prstGeom prst="roundRect">
            <a:avLst>
              <a:gd name="adj" fmla="val 8840"/>
            </a:avLst>
          </a:prstGeom>
          <a:solidFill>
            <a:srgbClr val="F2F2F2"/>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002244"/>
                </a:solidFill>
                <a:effectLst/>
                <a:uLnTx/>
                <a:uFillTx/>
                <a:latin typeface="Arial"/>
                <a:cs typeface="Arial"/>
                <a:sym typeface="Arial"/>
              </a:rPr>
              <a:t>Yêu cầu:</a:t>
            </a:r>
            <a:r>
              <a:rPr kumimoji="0" lang="en-US" sz="1099" b="0" i="0" u="none" strike="noStrike" kern="0" cap="none" spc="0" normalizeH="0" baseline="0" noProof="0">
                <a:ln>
                  <a:noFill/>
                </a:ln>
                <a:solidFill>
                  <a:srgbClr val="002244"/>
                </a:solidFill>
                <a:effectLst/>
                <a:uLnTx/>
                <a:uFillTx/>
                <a:latin typeface="Arial"/>
                <a:cs typeface="Arial"/>
                <a:sym typeface="Arial"/>
              </a:rPr>
              <a:t> </a:t>
            </a:r>
          </a:p>
          <a:p>
            <a:pPr marL="300038" marR="174308"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Là chuyên gia tư vấn kỹ thuật có chuyên môn sâu trong lĩnh vực dữ liệu chia sẻ và Kho dữ liệu dùng chung của TP.HCM</a:t>
            </a:r>
          </a:p>
          <a:p>
            <a:pPr marL="300038" marR="174308"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Có bằng Cử nhân Khoa học thông tin hoặc bằng Cử nhân Khoa học kỹ thuật</a:t>
            </a:r>
          </a:p>
          <a:p>
            <a:pPr marL="300038" marR="174308" lvl="0" indent="-145256" algn="l" defTabSz="914400" rtl="0" eaLnBrk="1" fontAlgn="auto" latinLnBrk="0" hangingPunct="1">
              <a:lnSpc>
                <a:spcPct val="100000"/>
              </a:lnSpc>
              <a:spcBef>
                <a:spcPts val="300"/>
              </a:spcBef>
              <a:spcAft>
                <a:spcPts val="300"/>
              </a:spcAft>
              <a:buClr>
                <a:srgbClr val="020202"/>
              </a:buClr>
              <a:buSzPts val="800"/>
              <a:buFont typeface="Arial"/>
              <a:buChar char="●"/>
              <a:tabLst/>
              <a:defRPr/>
            </a:pPr>
            <a:r>
              <a:rPr kumimoji="0" lang="en-US" sz="1001" b="0" i="0" u="none" strike="noStrike" kern="0" cap="none" spc="0" normalizeH="0" baseline="0" noProof="0">
                <a:ln>
                  <a:noFill/>
                </a:ln>
                <a:solidFill>
                  <a:srgbClr val="000000"/>
                </a:solidFill>
                <a:effectLst/>
                <a:uLnTx/>
                <a:uFillTx/>
                <a:latin typeface="Arial"/>
                <a:cs typeface="Arial"/>
                <a:sym typeface="Arial"/>
              </a:rPr>
              <a:t>Có khả năng phân tích tốt và khả năng đánh giá vấn đề cho những rủi ro về kỹ thuật, tính khả thi về pháp lý, quyền riêng tư và bảo mật.</a:t>
            </a:r>
          </a:p>
        </p:txBody>
      </p:sp>
      <p:sp>
        <p:nvSpPr>
          <p:cNvPr id="816" name="Google Shape;816;p78"/>
          <p:cNvSpPr/>
          <p:nvPr/>
        </p:nvSpPr>
        <p:spPr>
          <a:xfrm>
            <a:off x="5943000" y="1140750"/>
            <a:ext cx="2804700" cy="34812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FFFFFF"/>
                </a:solidFill>
                <a:effectLst/>
                <a:uLnTx/>
                <a:uFillTx/>
                <a:latin typeface="Arial"/>
                <a:cs typeface="Arial"/>
                <a:sym typeface="Arial"/>
              </a:rPr>
              <a:t>Kết quả:</a:t>
            </a:r>
          </a:p>
          <a:p>
            <a:pPr marL="300038" marR="174308" lvl="0" indent="-150019" algn="l" defTabSz="914400" rtl="0" eaLnBrk="1" fontAlgn="auto" latinLnBrk="0" hangingPunct="1">
              <a:lnSpc>
                <a:spcPct val="100000"/>
              </a:lnSpc>
              <a:spcBef>
                <a:spcPts val="300"/>
              </a:spcBef>
              <a:spcAft>
                <a:spcPts val="0"/>
              </a:spcAft>
              <a:buClr>
                <a:srgbClr val="FFFFFF"/>
              </a:buClr>
              <a:buSzPts val="9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Mẫu báo cáo cho:</a:t>
            </a:r>
          </a:p>
          <a:p>
            <a:pPr marL="685800" marR="174308" lvl="1"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Bản đánh giá tính khả thi cho ứng viên Thử thách</a:t>
            </a:r>
          </a:p>
          <a:p>
            <a:pPr marL="685800" marR="174308" lvl="1"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Bản đánh giá đề xuất thử nghiệm tính khả thi ở môi trường sandbox</a:t>
            </a:r>
          </a:p>
          <a:p>
            <a:pPr marL="685800" marR="174308" lvl="1" indent="-223838"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Bản đánh giá thử nghiệm sandbox</a:t>
            </a:r>
          </a:p>
          <a:p>
            <a:pPr marL="300038" marR="174308" lvl="0" indent="-150019" algn="l" defTabSz="914400" rtl="0" eaLnBrk="1" fontAlgn="auto" latinLnBrk="0" hangingPunct="1">
              <a:lnSpc>
                <a:spcPct val="100000"/>
              </a:lnSpc>
              <a:spcBef>
                <a:spcPts val="300"/>
              </a:spcBef>
              <a:spcAft>
                <a:spcPts val="0"/>
              </a:spcAft>
              <a:buClr>
                <a:srgbClr val="FFFFFF"/>
              </a:buClr>
              <a:buSzPts val="9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Tối đa 50 bảng đánh giá tính khả thi của các hồ sơ ứng viên Thử thách</a:t>
            </a:r>
          </a:p>
          <a:p>
            <a:pPr marL="300038" marR="174308" lvl="0" indent="-159544" algn="l" defTabSz="914400" rtl="0" eaLnBrk="1" fontAlgn="auto" latinLnBrk="0" hangingPunct="1">
              <a:lnSpc>
                <a:spcPct val="100000"/>
              </a:lnSpc>
              <a:spcBef>
                <a:spcPts val="300"/>
              </a:spcBef>
              <a:spcAft>
                <a:spcPts val="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Tối đa 12 đánh giá tính khả thi của thử nghiệm sandbox.</a:t>
            </a:r>
          </a:p>
          <a:p>
            <a:pPr marL="300038" marR="174308" lvl="0" indent="-159544" algn="l" defTabSz="914400" rtl="0" eaLnBrk="1" fontAlgn="auto" latinLnBrk="0" hangingPunct="1">
              <a:lnSpc>
                <a:spcPct val="100000"/>
              </a:lnSpc>
              <a:spcBef>
                <a:spcPts val="300"/>
              </a:spcBef>
              <a:spcAft>
                <a:spcPts val="300"/>
              </a:spcAft>
              <a:buClr>
                <a:srgbClr val="FFFFFF"/>
              </a:buClr>
              <a:buSzPts val="1100"/>
              <a:buFont typeface="Arial"/>
              <a:buChar char="●"/>
              <a:tabLst/>
              <a:defRPr/>
            </a:pPr>
            <a:r>
              <a:rPr kumimoji="0" lang="en-US" sz="1099" b="0" i="0" u="none" strike="noStrike" kern="0" cap="none" spc="0" normalizeH="0" baseline="0" noProof="0">
                <a:ln>
                  <a:noFill/>
                </a:ln>
                <a:solidFill>
                  <a:srgbClr val="FFFFFF"/>
                </a:solidFill>
                <a:effectLst/>
                <a:uLnTx/>
                <a:uFillTx/>
                <a:latin typeface="Arial"/>
                <a:cs typeface="Arial"/>
                <a:sym typeface="Arial"/>
              </a:rPr>
              <a:t>Tối đa 5 bản đánh giá thử nghiệm sandbox để đưa vào báo giá cuối cùng</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7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65</a:t>
            </a:fld>
            <a:endParaRPr kumimoji="0" lang="en-GB" sz="1200" b="0" i="0" u="none" strike="noStrike" kern="0" cap="none" spc="0" normalizeH="0" baseline="0" noProof="0">
              <a:ln>
                <a:noFill/>
              </a:ln>
              <a:solidFill>
                <a:srgbClr val="888888"/>
              </a:solidFill>
              <a:effectLst/>
              <a:uLnTx/>
              <a:uFillTx/>
              <a:latin typeface="Arial"/>
              <a:cs typeface="Arial"/>
              <a:sym typeface="Arial"/>
            </a:endParaRPr>
          </a:p>
        </p:txBody>
      </p:sp>
      <p:sp>
        <p:nvSpPr>
          <p:cNvPr id="822" name="Google Shape;822;p79"/>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2201" b="1" i="0" u="none" strike="noStrike" kern="0" cap="none" spc="0" normalizeH="0" baseline="0" noProof="0">
                <a:ln>
                  <a:noFill/>
                </a:ln>
                <a:solidFill>
                  <a:srgbClr val="002244"/>
                </a:solidFill>
                <a:effectLst/>
                <a:uLnTx/>
                <a:uFillTx/>
                <a:latin typeface="Arial"/>
                <a:cs typeface="Arial"/>
                <a:sym typeface="Arial"/>
              </a:rPr>
              <a:t>Chuyên gia Giám sát &amp; Đánh giá (M&amp;E): </a:t>
            </a:r>
            <a:r>
              <a:rPr kumimoji="0" lang="en-US" sz="2201" b="1" i="0" u="none" strike="noStrike" kern="0" cap="none" spc="0" normalizeH="0" baseline="0" noProof="0">
                <a:ln>
                  <a:noFill/>
                </a:ln>
                <a:solidFill>
                  <a:srgbClr val="009FDA"/>
                </a:solidFill>
                <a:effectLst/>
                <a:uLnTx/>
                <a:uFillTx/>
                <a:latin typeface="Arial"/>
                <a:cs typeface="Arial"/>
                <a:sym typeface="Arial"/>
              </a:rPr>
              <a:t>Phạm vi công việc</a:t>
            </a:r>
          </a:p>
        </p:txBody>
      </p:sp>
      <p:cxnSp>
        <p:nvCxnSpPr>
          <p:cNvPr id="823" name="Google Shape;823;p79"/>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824" name="Google Shape;824;p79"/>
          <p:cNvSpPr/>
          <p:nvPr/>
        </p:nvSpPr>
        <p:spPr>
          <a:xfrm>
            <a:off x="385950" y="3647925"/>
            <a:ext cx="8361900" cy="9744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42863" marR="0" lvl="1" indent="0" algn="l" defTabSz="914400" rtl="0" eaLnBrk="1" fontAlgn="auto" latinLnBrk="0" hangingPunct="1">
              <a:lnSpc>
                <a:spcPct val="9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002060"/>
                </a:solidFill>
                <a:effectLst/>
                <a:uLnTx/>
                <a:uFillTx/>
                <a:latin typeface="Arial"/>
                <a:cs typeface="Arial"/>
                <a:sym typeface="Arial"/>
              </a:rPr>
              <a:t> Phạm vi công việc: </a:t>
            </a:r>
          </a:p>
          <a:p>
            <a:pPr marL="342900" marR="0" lvl="0" indent="-204788" algn="l" defTabSz="914400" rtl="0" eaLnBrk="1" fontAlgn="auto" latinLnBrk="0" hangingPunct="1">
              <a:lnSpc>
                <a:spcPct val="100000"/>
              </a:lnSpc>
              <a:spcBef>
                <a:spcPts val="300"/>
              </a:spcBef>
              <a:spcAft>
                <a:spcPts val="0"/>
              </a:spcAft>
              <a:buClr>
                <a:srgbClr val="000000"/>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Đưa ra ý kiến (bao gồm các đối chuẩn) để thiết lập mục tiêu tác động ngay từ đầu trong quá trình hoàn thiện cấu trúc của Thử thách.</a:t>
            </a:r>
          </a:p>
          <a:p>
            <a:pPr marL="342900" marR="0" lvl="0" indent="-204788" algn="l" defTabSz="914400" rtl="0" eaLnBrk="1" fontAlgn="auto" latinLnBrk="0" hangingPunct="1">
              <a:lnSpc>
                <a:spcPct val="100000"/>
              </a:lnSpc>
              <a:spcBef>
                <a:spcPts val="300"/>
              </a:spcBef>
              <a:spcAft>
                <a:spcPts val="0"/>
              </a:spcAft>
              <a:buClr>
                <a:srgbClr val="000000"/>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Trình báo cáo ở cuối mỗi giai đoạn  </a:t>
            </a:r>
          </a:p>
          <a:p>
            <a:pPr marL="342900" marR="0" lvl="0" indent="-204788" algn="l" defTabSz="914400" rtl="0" eaLnBrk="1" fontAlgn="auto" latinLnBrk="0" hangingPunct="1">
              <a:lnSpc>
                <a:spcPct val="100000"/>
              </a:lnSpc>
              <a:spcBef>
                <a:spcPts val="300"/>
              </a:spcBef>
              <a:spcAft>
                <a:spcPts val="300"/>
              </a:spcAft>
              <a:buClr>
                <a:srgbClr val="000000"/>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Lập báo cáo tổng kết khi Thử thách kết thúc, trong đó nêu lên tác động của chương trình, đưa ra các đề xuất nhằm nâng cao chất lượng cho các dự án sau này.</a:t>
            </a:r>
          </a:p>
        </p:txBody>
      </p:sp>
      <p:sp>
        <p:nvSpPr>
          <p:cNvPr id="825" name="Google Shape;825;p79"/>
          <p:cNvSpPr/>
          <p:nvPr/>
        </p:nvSpPr>
        <p:spPr>
          <a:xfrm>
            <a:off x="385950" y="1012725"/>
            <a:ext cx="5452200" cy="2568900"/>
          </a:xfrm>
          <a:prstGeom prst="roundRect">
            <a:avLst>
              <a:gd name="adj" fmla="val 4019"/>
            </a:avLst>
          </a:prstGeom>
          <a:solidFill>
            <a:srgbClr val="F2F2F2"/>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002244"/>
                </a:solidFill>
                <a:effectLst/>
                <a:uLnTx/>
                <a:uFillTx/>
                <a:latin typeface="Arial"/>
                <a:cs typeface="Arial"/>
                <a:sym typeface="Arial"/>
              </a:rPr>
              <a:t>Yêu cầu:</a:t>
            </a:r>
            <a:r>
              <a:rPr kumimoji="0" lang="en-US" sz="1099" b="0" i="0" u="none" strike="noStrike" kern="0" cap="none" spc="0" normalizeH="0" baseline="0" noProof="0">
                <a:ln>
                  <a:noFill/>
                </a:ln>
                <a:solidFill>
                  <a:srgbClr val="002244"/>
                </a:solidFill>
                <a:effectLst/>
                <a:uLnTx/>
                <a:uFillTx/>
                <a:latin typeface="Arial"/>
                <a:cs typeface="Arial"/>
                <a:sym typeface="Arial"/>
              </a:rPr>
              <a:t> </a:t>
            </a:r>
          </a:p>
          <a:p>
            <a:pPr marL="300038" marR="174308" lvl="0" indent="-140494" algn="l" defTabSz="914400" rtl="0" eaLnBrk="1" fontAlgn="auto" latinLnBrk="0" hangingPunct="1">
              <a:lnSpc>
                <a:spcPct val="100000"/>
              </a:lnSpc>
              <a:spcBef>
                <a:spcPts val="300"/>
              </a:spcBef>
              <a:spcAft>
                <a:spcPts val="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Có bằng Cử nhân trong lĩnh vực liên quan, ưu tiên bằng Thạc sĩ;</a:t>
            </a:r>
          </a:p>
          <a:p>
            <a:pPr marL="300038" marR="174308" lvl="0" indent="-140494" algn="l" defTabSz="914400" rtl="0" eaLnBrk="1" fontAlgn="auto" latinLnBrk="0" hangingPunct="1">
              <a:lnSpc>
                <a:spcPct val="100000"/>
              </a:lnSpc>
              <a:spcBef>
                <a:spcPts val="300"/>
              </a:spcBef>
              <a:spcAft>
                <a:spcPts val="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Có tối thiểu 6 năm kinh nghiệm trong lĩnh vực thiết kế và triển khai các hệ thống giám sát và đánh giá cho các dự án được tài trợ bởi chính phủ hoặc nhà đầu tư liên quan đến công nghệ, đổi mới sáng tạo, phát triển năng lực và/hoặc các dự án củng cố thể chế.</a:t>
            </a:r>
          </a:p>
          <a:p>
            <a:pPr marL="300038" marR="174308" lvl="0" indent="-140494" algn="l" defTabSz="914400" rtl="0" eaLnBrk="1" fontAlgn="auto" latinLnBrk="0" hangingPunct="1">
              <a:lnSpc>
                <a:spcPct val="100000"/>
              </a:lnSpc>
              <a:spcBef>
                <a:spcPts val="300"/>
              </a:spcBef>
              <a:spcAft>
                <a:spcPts val="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Có ít nhất 3 năm kinh nghiệm làm việc tại Việt Nam	</a:t>
            </a:r>
          </a:p>
          <a:p>
            <a:pPr marL="300038" marR="174308" lvl="0" indent="-140494" algn="l" defTabSz="914400" rtl="0" eaLnBrk="1" fontAlgn="auto" latinLnBrk="0" hangingPunct="1">
              <a:lnSpc>
                <a:spcPct val="100000"/>
              </a:lnSpc>
              <a:spcBef>
                <a:spcPts val="300"/>
              </a:spcBef>
              <a:spcAft>
                <a:spcPts val="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Khả năng giao tiếp tốt; có thể phối hợp với nhiều nhóm khác nhau, xây dựng và duy trì tốt các mối quan hệ; có khả năng thỏa thuận và định hướng tốt trong môi trường vận hành phức tạp.  </a:t>
            </a:r>
          </a:p>
          <a:p>
            <a:pPr marL="300038" marR="174308" lvl="0" indent="-140494" algn="l" defTabSz="914400" rtl="0" eaLnBrk="1" fontAlgn="auto" latinLnBrk="0" hangingPunct="1">
              <a:lnSpc>
                <a:spcPct val="100000"/>
              </a:lnSpc>
              <a:spcBef>
                <a:spcPts val="300"/>
              </a:spcBef>
              <a:spcAft>
                <a:spcPts val="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Kỹ năng phân tích và viết tốt, lập được các báo cáo có chất lượng cao</a:t>
            </a:r>
          </a:p>
          <a:p>
            <a:pPr marL="300038" marR="174308" lvl="0" indent="-140494" algn="l" defTabSz="914400" rtl="0" eaLnBrk="1" fontAlgn="auto" latinLnBrk="0" hangingPunct="1">
              <a:lnSpc>
                <a:spcPct val="100000"/>
              </a:lnSpc>
              <a:spcBef>
                <a:spcPts val="300"/>
              </a:spcBef>
              <a:spcAft>
                <a:spcPts val="300"/>
              </a:spcAft>
              <a:buClr>
                <a:srgbClr val="020202"/>
              </a:buClr>
              <a:buSzPts val="700"/>
              <a:buFont typeface="Arial"/>
              <a:buChar char="●"/>
              <a:tabLst/>
              <a:defRPr/>
            </a:pPr>
            <a:r>
              <a:rPr kumimoji="0" lang="en-US" sz="900" b="0" i="0" u="none" strike="noStrike" kern="0" cap="none" spc="0" normalizeH="0" baseline="0" noProof="0">
                <a:ln>
                  <a:noFill/>
                </a:ln>
                <a:solidFill>
                  <a:srgbClr val="000000"/>
                </a:solidFill>
                <a:effectLst/>
                <a:uLnTx/>
                <a:uFillTx/>
                <a:latin typeface="Arial"/>
                <a:cs typeface="Arial"/>
                <a:sym typeface="Arial"/>
              </a:rPr>
              <a:t>Khả năng đọc, viết tiếng Anh và tiếng Việt tốt; ưu tiên công dân Việt Nam.</a:t>
            </a:r>
          </a:p>
        </p:txBody>
      </p:sp>
      <p:sp>
        <p:nvSpPr>
          <p:cNvPr id="826" name="Google Shape;826;p79"/>
          <p:cNvSpPr/>
          <p:nvPr/>
        </p:nvSpPr>
        <p:spPr>
          <a:xfrm>
            <a:off x="5912800" y="1012725"/>
            <a:ext cx="2835000" cy="25689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FFFFFF"/>
                </a:solidFill>
                <a:effectLst/>
                <a:uLnTx/>
                <a:uFillTx/>
                <a:latin typeface="Arial"/>
                <a:cs typeface="Arial"/>
                <a:sym typeface="Arial"/>
              </a:rPr>
              <a:t>Kết quả:</a:t>
            </a:r>
          </a:p>
          <a:p>
            <a:pPr marL="300038" marR="174308" lvl="0" indent="-140494" algn="l" defTabSz="914400" rtl="0" eaLnBrk="1" fontAlgn="auto" latinLnBrk="0" hangingPunct="1">
              <a:lnSpc>
                <a:spcPct val="100000"/>
              </a:lnSpc>
              <a:spcBef>
                <a:spcPts val="300"/>
              </a:spcBef>
              <a:spcAft>
                <a:spcPts val="0"/>
              </a:spcAft>
              <a:buClr>
                <a:srgbClr val="FFFFFF"/>
              </a:buClr>
              <a:buSzPts val="700"/>
              <a:buFont typeface="Arial"/>
              <a:buChar char="●"/>
              <a:tabLst/>
              <a:defRPr/>
            </a:pPr>
            <a:r>
              <a:rPr kumimoji="0" lang="en-US" sz="900" b="0" i="0" u="none" strike="noStrike" kern="0" cap="none" spc="0" normalizeH="0" baseline="0" noProof="0">
                <a:ln>
                  <a:noFill/>
                </a:ln>
                <a:solidFill>
                  <a:srgbClr val="FFFFFF"/>
                </a:solidFill>
                <a:effectLst/>
                <a:uLnTx/>
                <a:uFillTx/>
                <a:latin typeface="Arial"/>
                <a:cs typeface="Arial"/>
                <a:sym typeface="Arial"/>
              </a:rPr>
              <a:t>4 báo cáo sơ bộ về tác động của M&amp;E</a:t>
            </a:r>
          </a:p>
          <a:p>
            <a:pPr marL="300038" marR="174308" lvl="0" indent="-140494" algn="l" defTabSz="914400" rtl="0" eaLnBrk="1" fontAlgn="auto" latinLnBrk="0" hangingPunct="1">
              <a:lnSpc>
                <a:spcPct val="100000"/>
              </a:lnSpc>
              <a:spcBef>
                <a:spcPts val="300"/>
              </a:spcBef>
              <a:spcAft>
                <a:spcPts val="0"/>
              </a:spcAft>
              <a:buClr>
                <a:srgbClr val="FFFFFF"/>
              </a:buClr>
              <a:buSzPts val="700"/>
              <a:buFont typeface="Arial"/>
              <a:buChar char="●"/>
              <a:tabLst/>
              <a:defRPr/>
            </a:pPr>
            <a:r>
              <a:rPr kumimoji="0" lang="en-US" sz="900" b="0" i="0" u="none" strike="noStrike" kern="0" cap="none" spc="0" normalizeH="0" baseline="0" noProof="0">
                <a:ln>
                  <a:noFill/>
                </a:ln>
                <a:solidFill>
                  <a:srgbClr val="FFFFFF"/>
                </a:solidFill>
                <a:effectLst/>
                <a:uLnTx/>
                <a:uFillTx/>
                <a:latin typeface="Arial"/>
                <a:cs typeface="Arial"/>
                <a:sym typeface="Arial"/>
              </a:rPr>
              <a:t>1 báo cáo tổng kết gồm các thông tin chuyên sâu từ chương trình Thử thách, từ đó tập hợp thành những đề xuất để TP.HCM có thể tăng cường.</a:t>
            </a:r>
          </a:p>
          <a:p>
            <a:pPr marL="514350" marR="174308" lvl="1" indent="-204788" algn="l" defTabSz="914400" rtl="0" eaLnBrk="1" fontAlgn="auto" latinLnBrk="0" hangingPunct="1">
              <a:lnSpc>
                <a:spcPct val="100000"/>
              </a:lnSpc>
              <a:spcBef>
                <a:spcPts val="300"/>
              </a:spcBef>
              <a:spcAft>
                <a:spcPts val="0"/>
              </a:spcAft>
              <a:buClr>
                <a:srgbClr val="FFFFFF"/>
              </a:buClr>
              <a:buSzPts val="700"/>
              <a:buFont typeface="Arial"/>
              <a:buChar char="○"/>
              <a:tabLst/>
              <a:defRPr/>
            </a:pPr>
            <a:r>
              <a:rPr kumimoji="0" lang="en-US" sz="900" b="0" i="0" u="none" strike="noStrike" kern="0" cap="none" spc="0" normalizeH="0" baseline="0" noProof="0">
                <a:ln>
                  <a:noFill/>
                </a:ln>
                <a:solidFill>
                  <a:srgbClr val="FFFFFF"/>
                </a:solidFill>
                <a:effectLst/>
                <a:uLnTx/>
                <a:uFillTx/>
                <a:latin typeface="Arial"/>
                <a:cs typeface="Arial"/>
                <a:sym typeface="Arial"/>
              </a:rPr>
              <a:t>Cơ hội cho các giải pháp về dữ liệu mở</a:t>
            </a:r>
          </a:p>
          <a:p>
            <a:pPr marL="514350" marR="174308" lvl="1" indent="-204788" algn="l" defTabSz="914400" rtl="0" eaLnBrk="1" fontAlgn="auto" latinLnBrk="0" hangingPunct="1">
              <a:lnSpc>
                <a:spcPct val="100000"/>
              </a:lnSpc>
              <a:spcBef>
                <a:spcPts val="300"/>
              </a:spcBef>
              <a:spcAft>
                <a:spcPts val="0"/>
              </a:spcAft>
              <a:buClr>
                <a:srgbClr val="FFFFFF"/>
              </a:buClr>
              <a:buSzPts val="700"/>
              <a:buFont typeface="Arial"/>
              <a:buChar char="○"/>
              <a:tabLst/>
              <a:defRPr/>
            </a:pPr>
            <a:r>
              <a:rPr kumimoji="0" lang="en-US" sz="900" b="0" i="0" u="none" strike="noStrike" kern="0" cap="none" spc="0" normalizeH="0" baseline="0" noProof="0">
                <a:ln>
                  <a:noFill/>
                </a:ln>
                <a:solidFill>
                  <a:srgbClr val="FFFFFF"/>
                </a:solidFill>
                <a:effectLst/>
                <a:uLnTx/>
                <a:uFillTx/>
                <a:latin typeface="Arial"/>
                <a:cs typeface="Arial"/>
                <a:sym typeface="Arial"/>
              </a:rPr>
              <a:t>Những ràng buộc cho các giải pháp về dữ liệu mở</a:t>
            </a:r>
          </a:p>
          <a:p>
            <a:pPr marL="514350" marR="174308" lvl="1" indent="-204788" algn="l" defTabSz="914400" rtl="0" eaLnBrk="1" fontAlgn="auto" latinLnBrk="0" hangingPunct="1">
              <a:lnSpc>
                <a:spcPct val="100000"/>
              </a:lnSpc>
              <a:spcBef>
                <a:spcPts val="300"/>
              </a:spcBef>
              <a:spcAft>
                <a:spcPts val="300"/>
              </a:spcAft>
              <a:buClr>
                <a:srgbClr val="FFFFFF"/>
              </a:buClr>
              <a:buSzPts val="700"/>
              <a:buFont typeface="Arial"/>
              <a:buChar char="○"/>
              <a:tabLst/>
              <a:defRPr/>
            </a:pPr>
            <a:r>
              <a:rPr kumimoji="0" lang="en-US" sz="900" b="0" i="0" u="none" strike="noStrike" kern="0" cap="none" spc="0" normalizeH="0" baseline="0" noProof="0">
                <a:ln>
                  <a:noFill/>
                </a:ln>
                <a:solidFill>
                  <a:srgbClr val="FFFFFF"/>
                </a:solidFill>
                <a:effectLst/>
                <a:uLnTx/>
                <a:uFillTx/>
                <a:latin typeface="Arial"/>
                <a:cs typeface="Arial"/>
                <a:sym typeface="Arial"/>
              </a:rPr>
              <a:t>Mức độ đóng góp của Thử thách vào quá trình đạt được các mục tiêu TP.HCM đã đặt ra trong chiến lược chuyển đổi số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80"/>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66</a:t>
            </a:fld>
            <a:endParaRPr kumimoji="0" lang="en-GB" sz="1200" b="0" i="0" u="none" strike="noStrike" kern="0" cap="none" spc="0" normalizeH="0" baseline="0" noProof="0">
              <a:ln>
                <a:noFill/>
              </a:ln>
              <a:solidFill>
                <a:srgbClr val="888888"/>
              </a:solidFill>
              <a:effectLst/>
              <a:uLnTx/>
              <a:uFillTx/>
              <a:latin typeface="Arial"/>
              <a:cs typeface="Arial"/>
              <a:sym typeface="Arial"/>
            </a:endParaRPr>
          </a:p>
        </p:txBody>
      </p:sp>
      <p:sp>
        <p:nvSpPr>
          <p:cNvPr id="832" name="Google Shape;832;p80"/>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US" sz="2201" b="1" i="0" u="none" strike="noStrike" kern="0" cap="none" spc="0" normalizeH="0" baseline="0" noProof="0">
                <a:ln>
                  <a:noFill/>
                </a:ln>
                <a:solidFill>
                  <a:srgbClr val="002244"/>
                </a:solidFill>
                <a:effectLst/>
                <a:uLnTx/>
                <a:uFillTx/>
                <a:latin typeface="Arial"/>
                <a:cs typeface="Arial"/>
                <a:sym typeface="Arial"/>
              </a:rPr>
              <a:t>Các chuyên gia theo ngành (x4): </a:t>
            </a:r>
            <a:r>
              <a:rPr kumimoji="0" lang="en-US" sz="2201" b="1" i="0" u="none" strike="noStrike" kern="0" cap="none" spc="0" normalizeH="0" baseline="0" noProof="0">
                <a:ln>
                  <a:noFill/>
                </a:ln>
                <a:solidFill>
                  <a:srgbClr val="009FDA"/>
                </a:solidFill>
                <a:effectLst/>
                <a:uLnTx/>
                <a:uFillTx/>
                <a:latin typeface="Arial"/>
                <a:cs typeface="Arial"/>
                <a:sym typeface="Arial"/>
              </a:rPr>
              <a:t>Phạm vi công việc</a:t>
            </a:r>
          </a:p>
        </p:txBody>
      </p:sp>
      <p:cxnSp>
        <p:nvCxnSpPr>
          <p:cNvPr id="833" name="Google Shape;833;p80"/>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834" name="Google Shape;834;p80"/>
          <p:cNvSpPr/>
          <p:nvPr/>
        </p:nvSpPr>
        <p:spPr>
          <a:xfrm>
            <a:off x="385950" y="2699725"/>
            <a:ext cx="5452200" cy="19224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42863" marR="0" lvl="1" indent="0" algn="l" defTabSz="914400" rtl="0" eaLnBrk="1" fontAlgn="auto" latinLnBrk="0" hangingPunct="1">
              <a:lnSpc>
                <a:spcPct val="90000"/>
              </a:lnSpc>
              <a:spcBef>
                <a:spcPts val="300"/>
              </a:spcBef>
              <a:spcAft>
                <a:spcPts val="0"/>
              </a:spcAft>
              <a:buClr>
                <a:srgbClr val="000000"/>
              </a:buClr>
              <a:buSzTx/>
              <a:buFont typeface="Arial"/>
              <a:buNone/>
              <a:tabLst/>
              <a:defRPr/>
            </a:pPr>
            <a:r>
              <a:rPr kumimoji="0" lang="en-US" sz="1099" b="1" i="0" u="none" strike="noStrike" kern="0" cap="none" spc="0" normalizeH="0" baseline="0" noProof="0" dirty="0">
                <a:ln>
                  <a:noFill/>
                </a:ln>
                <a:solidFill>
                  <a:srgbClr val="002060"/>
                </a:solidFill>
                <a:effectLst/>
                <a:uLnTx/>
                <a:uFillTx/>
                <a:latin typeface="Arial"/>
                <a:cs typeface="Arial"/>
                <a:sym typeface="Arial"/>
              </a:rPr>
              <a:t> </a:t>
            </a:r>
            <a:r>
              <a:rPr kumimoji="0" lang="en-US" sz="1099" b="1" i="0" u="none" strike="noStrike" kern="0" cap="none" spc="0" normalizeH="0" baseline="0" noProof="0" dirty="0" err="1">
                <a:ln>
                  <a:noFill/>
                </a:ln>
                <a:solidFill>
                  <a:srgbClr val="002060"/>
                </a:solidFill>
                <a:effectLst/>
                <a:uLnTx/>
                <a:uFillTx/>
                <a:latin typeface="Arial"/>
                <a:cs typeface="Arial"/>
                <a:sym typeface="Arial"/>
              </a:rPr>
              <a:t>Phạm</a:t>
            </a:r>
            <a:r>
              <a:rPr kumimoji="0" lang="en-US" sz="1099" b="1" i="0" u="none" strike="noStrike" kern="0" cap="none" spc="0" normalizeH="0" baseline="0" noProof="0" dirty="0">
                <a:ln>
                  <a:noFill/>
                </a:ln>
                <a:solidFill>
                  <a:srgbClr val="002060"/>
                </a:solidFill>
                <a:effectLst/>
                <a:uLnTx/>
                <a:uFillTx/>
                <a:latin typeface="Arial"/>
                <a:cs typeface="Arial"/>
                <a:sym typeface="Arial"/>
              </a:rPr>
              <a:t> vi </a:t>
            </a:r>
            <a:r>
              <a:rPr kumimoji="0" lang="en-US" sz="1099" b="1" i="0" u="none" strike="noStrike" kern="0" cap="none" spc="0" normalizeH="0" baseline="0" noProof="0" dirty="0" err="1">
                <a:ln>
                  <a:noFill/>
                </a:ln>
                <a:solidFill>
                  <a:srgbClr val="002060"/>
                </a:solidFill>
                <a:effectLst/>
                <a:uLnTx/>
                <a:uFillTx/>
                <a:latin typeface="Arial"/>
                <a:cs typeface="Arial"/>
                <a:sym typeface="Arial"/>
              </a:rPr>
              <a:t>công</a:t>
            </a:r>
            <a:r>
              <a:rPr kumimoji="0" lang="en-US" sz="1099" b="1" i="0" u="none" strike="noStrike" kern="0" cap="none" spc="0" normalizeH="0" baseline="0" noProof="0" dirty="0">
                <a:ln>
                  <a:noFill/>
                </a:ln>
                <a:solidFill>
                  <a:srgbClr val="002060"/>
                </a:solidFill>
                <a:effectLst/>
                <a:uLnTx/>
                <a:uFillTx/>
                <a:latin typeface="Arial"/>
                <a:cs typeface="Arial"/>
                <a:sym typeface="Arial"/>
              </a:rPr>
              <a:t> </a:t>
            </a:r>
            <a:r>
              <a:rPr kumimoji="0" lang="en-US" sz="1099" b="1" i="0" u="none" strike="noStrike" kern="0" cap="none" spc="0" normalizeH="0" baseline="0" noProof="0" dirty="0" err="1">
                <a:ln>
                  <a:noFill/>
                </a:ln>
                <a:solidFill>
                  <a:srgbClr val="002060"/>
                </a:solidFill>
                <a:effectLst/>
                <a:uLnTx/>
                <a:uFillTx/>
                <a:latin typeface="Arial"/>
                <a:cs typeface="Arial"/>
                <a:sym typeface="Arial"/>
              </a:rPr>
              <a:t>việc</a:t>
            </a:r>
            <a:r>
              <a:rPr kumimoji="0" lang="en-US" sz="1099" b="1" i="0" u="none" strike="noStrike" kern="0" cap="none" spc="0" normalizeH="0" baseline="0" noProof="0" dirty="0">
                <a:ln>
                  <a:noFill/>
                </a:ln>
                <a:solidFill>
                  <a:srgbClr val="002060"/>
                </a:solidFill>
                <a:effectLst/>
                <a:uLnTx/>
                <a:uFillTx/>
                <a:latin typeface="Arial"/>
                <a:cs typeface="Arial"/>
                <a:sym typeface="Arial"/>
              </a:rPr>
              <a:t>: </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Tư</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vấn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về</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cấu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trúc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chương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trình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Thử</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thách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và</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kết</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quả</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đầu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ra</a:t>
            </a:r>
            <a:r>
              <a:rPr kumimoji="0" lang="en-US" sz="1001" b="0" i="0" u="none" strike="noStrike" kern="0" cap="none" spc="0" normalizeH="0" baseline="0" noProof="0" dirty="0">
                <a:ln>
                  <a:noFill/>
                </a:ln>
                <a:solidFill>
                  <a:srgbClr val="000000"/>
                </a:solidFill>
                <a:effectLst/>
                <a:uLnTx/>
                <a:uFillTx/>
                <a:latin typeface="Arial"/>
                <a:cs typeface="Arial"/>
                <a:sym typeface="Arial"/>
              </a:rPr>
              <a:t> /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tiêu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chí</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đánh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giá</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cho</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từng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giai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đoạn</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Hỗ</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trợ</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soạn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Tuyên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bố</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Thử</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thách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cho</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từng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ngành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Hỗ</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trợ</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mối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quan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hệ</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hợp</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tác</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Cố</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vấn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cho</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các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nhà</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cung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cấp</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giải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pháp</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trong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giai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đoạn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ươm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tạo</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a:p>
            <a:pPr marL="342900" marR="0" lvl="0" indent="-209550" algn="l" defTabSz="914400" rtl="0" eaLnBrk="1" fontAlgn="auto" latinLnBrk="0" hangingPunct="1">
              <a:lnSpc>
                <a:spcPct val="100000"/>
              </a:lnSpc>
              <a:spcBef>
                <a:spcPts val="300"/>
              </a:spcBef>
              <a:spcAft>
                <a:spcPts val="300"/>
              </a:spcAft>
              <a:buClr>
                <a:srgbClr val="000000"/>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Tham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gia</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đánh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giá</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các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nhà</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cung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cấp</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giải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pháp</a:t>
            </a:r>
            <a:r>
              <a:rPr kumimoji="0" lang="en-US" sz="1001" b="0" i="0" u="none" strike="noStrike" kern="0" cap="none" spc="0" normalizeH="0" baseline="0" noProof="0" dirty="0">
                <a:ln>
                  <a:noFill/>
                </a:ln>
                <a:solidFill>
                  <a:srgbClr val="000000"/>
                </a:solidFill>
                <a:effectLst/>
                <a:uLnTx/>
                <a:uFillTx/>
                <a:latin typeface="Arial"/>
                <a:cs typeface="Arial"/>
                <a:sym typeface="Arial"/>
              </a:rPr>
              <a:t> ở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tất</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cả</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giai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đoạn</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p:txBody>
      </p:sp>
      <p:sp>
        <p:nvSpPr>
          <p:cNvPr id="835" name="Google Shape;835;p80"/>
          <p:cNvSpPr/>
          <p:nvPr/>
        </p:nvSpPr>
        <p:spPr>
          <a:xfrm>
            <a:off x="385950" y="1140750"/>
            <a:ext cx="5452200" cy="1456200"/>
          </a:xfrm>
          <a:prstGeom prst="roundRect">
            <a:avLst>
              <a:gd name="adj" fmla="val 8840"/>
            </a:avLst>
          </a:prstGeom>
          <a:solidFill>
            <a:srgbClr val="F2F2F2"/>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50" b="1" i="0" u="none" strike="noStrike" kern="0" cap="none" spc="0" normalizeH="0" baseline="0" noProof="0" dirty="0" err="1">
                <a:ln>
                  <a:noFill/>
                </a:ln>
                <a:solidFill>
                  <a:srgbClr val="002244"/>
                </a:solidFill>
                <a:effectLst/>
                <a:uLnTx/>
                <a:uFillTx/>
                <a:latin typeface="Arial"/>
                <a:cs typeface="Arial"/>
                <a:sym typeface="Arial"/>
              </a:rPr>
              <a:t>Yêu</a:t>
            </a:r>
            <a:r>
              <a:rPr kumimoji="0" lang="en-US" sz="1050" b="1" i="0" u="none" strike="noStrike" kern="0" cap="none" spc="0" normalizeH="0" baseline="0" noProof="0" dirty="0">
                <a:ln>
                  <a:noFill/>
                </a:ln>
                <a:solidFill>
                  <a:srgbClr val="002244"/>
                </a:solidFill>
                <a:effectLst/>
                <a:uLnTx/>
                <a:uFillTx/>
                <a:latin typeface="Arial"/>
                <a:cs typeface="Arial"/>
                <a:sym typeface="Arial"/>
              </a:rPr>
              <a:t> </a:t>
            </a:r>
            <a:r>
              <a:rPr kumimoji="0" lang="en-US" sz="1050" b="1" i="0" u="none" strike="noStrike" kern="0" cap="none" spc="0" normalizeH="0" baseline="0" noProof="0" dirty="0" err="1">
                <a:ln>
                  <a:noFill/>
                </a:ln>
                <a:solidFill>
                  <a:srgbClr val="002244"/>
                </a:solidFill>
                <a:effectLst/>
                <a:uLnTx/>
                <a:uFillTx/>
                <a:latin typeface="Arial"/>
                <a:cs typeface="Arial"/>
                <a:sym typeface="Arial"/>
              </a:rPr>
              <a:t>cầu</a:t>
            </a:r>
            <a:r>
              <a:rPr kumimoji="0" lang="en-US" sz="1050" b="1" i="0" u="none" strike="noStrike" kern="0" cap="none" spc="0" normalizeH="0" baseline="0" noProof="0" dirty="0">
                <a:ln>
                  <a:noFill/>
                </a:ln>
                <a:solidFill>
                  <a:srgbClr val="002244"/>
                </a:solidFill>
                <a:effectLst/>
                <a:uLnTx/>
                <a:uFillTx/>
                <a:latin typeface="Arial"/>
                <a:cs typeface="Arial"/>
                <a:sym typeface="Arial"/>
              </a:rPr>
              <a:t>:</a:t>
            </a:r>
            <a:r>
              <a:rPr kumimoji="0" lang="en-US" sz="900" b="0" i="0" u="none" strike="noStrike" kern="0" cap="none" spc="0" normalizeH="0" baseline="0" noProof="0" dirty="0">
                <a:ln>
                  <a:noFill/>
                </a:ln>
                <a:solidFill>
                  <a:srgbClr val="002244"/>
                </a:solidFill>
                <a:effectLst/>
                <a:uLnTx/>
                <a:uFillTx/>
                <a:latin typeface="Arial"/>
                <a:cs typeface="Arial"/>
                <a:sym typeface="Arial"/>
              </a:rPr>
              <a:t> </a:t>
            </a:r>
          </a:p>
          <a:p>
            <a:pPr marL="300038" marR="0"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Có</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ít</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nhất</a:t>
            </a:r>
            <a:r>
              <a:rPr kumimoji="0" lang="en-US" sz="1001" b="0" i="0" u="none" strike="noStrike" kern="0" cap="none" spc="0" normalizeH="0" baseline="0" noProof="0" dirty="0">
                <a:ln>
                  <a:noFill/>
                </a:ln>
                <a:solidFill>
                  <a:srgbClr val="000000"/>
                </a:solidFill>
                <a:effectLst/>
                <a:uLnTx/>
                <a:uFillTx/>
                <a:latin typeface="Arial"/>
                <a:cs typeface="Arial"/>
                <a:sym typeface="Arial"/>
              </a:rPr>
              <a:t> 10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năm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kinh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nghiệm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trong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các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lĩnh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vực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vận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tải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và</a:t>
            </a:r>
            <a:r>
              <a:rPr kumimoji="0" lang="en-US" sz="1001" b="0" i="0" u="none" strike="noStrike" kern="0" cap="none" spc="0" normalizeH="0" baseline="0" noProof="0" dirty="0">
                <a:ln>
                  <a:noFill/>
                </a:ln>
                <a:solidFill>
                  <a:srgbClr val="000000"/>
                </a:solidFill>
                <a:effectLst/>
                <a:uLnTx/>
                <a:uFillTx/>
                <a:latin typeface="Arial"/>
                <a:cs typeface="Arial"/>
                <a:sym typeface="Arial"/>
              </a:rPr>
              <a:t> logistics, (ii)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quản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lý</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đô</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thị</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và</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bất</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động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sản</a:t>
            </a:r>
            <a:r>
              <a:rPr kumimoji="0" lang="en-US" sz="1001" b="0" i="0" u="none" strike="noStrike" kern="0" cap="none" spc="0" normalizeH="0" baseline="0" noProof="0" dirty="0">
                <a:ln>
                  <a:noFill/>
                </a:ln>
                <a:solidFill>
                  <a:srgbClr val="000000"/>
                </a:solidFill>
                <a:effectLst/>
                <a:uLnTx/>
                <a:uFillTx/>
                <a:latin typeface="Arial"/>
                <a:cs typeface="Arial"/>
                <a:sym typeface="Arial"/>
              </a:rPr>
              <a:t>, (iii)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giảm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thiểu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và</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quản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lý</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ngập</a:t>
            </a:r>
            <a:r>
              <a:rPr kumimoji="0" lang="en-US" sz="1001" b="0" i="0" u="none" strike="noStrike" kern="0" cap="none" spc="0" normalizeH="0" baseline="0" noProof="0" dirty="0">
                <a:ln>
                  <a:noFill/>
                </a:ln>
                <a:solidFill>
                  <a:srgbClr val="000000"/>
                </a:solidFill>
                <a:effectLst/>
                <a:uLnTx/>
                <a:uFillTx/>
                <a:latin typeface="Arial"/>
                <a:cs typeface="Arial"/>
                <a:sym typeface="Arial"/>
              </a:rPr>
              <a:t>, (iv)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quản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lý</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nguồn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nước</a:t>
            </a:r>
            <a:r>
              <a:rPr kumimoji="0" lang="en-US" sz="1001" b="0" i="0" u="none" strike="noStrike" kern="0" cap="none" spc="0" normalizeH="0" baseline="0" noProof="0" dirty="0">
                <a:ln>
                  <a:noFill/>
                </a:ln>
                <a:solidFill>
                  <a:srgbClr val="000000"/>
                </a:solidFill>
                <a:effectLst/>
                <a:uLnTx/>
                <a:uFillTx/>
                <a:latin typeface="Arial"/>
                <a:cs typeface="Arial"/>
                <a:sym typeface="Arial"/>
              </a:rPr>
              <a:t>.</a:t>
            </a:r>
          </a:p>
          <a:p>
            <a:pPr marL="300038" marR="0"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Có</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ít</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nhất</a:t>
            </a:r>
            <a:r>
              <a:rPr kumimoji="0" lang="en-US" sz="1001" b="0" i="0" u="none" strike="noStrike" kern="0" cap="none" spc="0" normalizeH="0" baseline="0" noProof="0" dirty="0">
                <a:ln>
                  <a:noFill/>
                </a:ln>
                <a:solidFill>
                  <a:srgbClr val="000000"/>
                </a:solidFill>
                <a:effectLst/>
                <a:uLnTx/>
                <a:uFillTx/>
                <a:latin typeface="Arial"/>
                <a:cs typeface="Arial"/>
                <a:sym typeface="Arial"/>
              </a:rPr>
              <a:t> 3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năm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kinh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nghiệm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làm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việc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với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dữ</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liệu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hoặc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công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nghệ</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trong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ngành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này</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a:p>
            <a:pPr marL="300038" marR="0" lvl="0" indent="-145256" algn="l" defTabSz="914400" rtl="0" eaLnBrk="1" fontAlgn="auto" latinLnBrk="0" hangingPunct="1">
              <a:lnSpc>
                <a:spcPct val="100000"/>
              </a:lnSpc>
              <a:spcBef>
                <a:spcPts val="300"/>
              </a:spcBef>
              <a:spcAft>
                <a:spcPts val="0"/>
              </a:spcAft>
              <a:buClr>
                <a:srgbClr val="020202"/>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Có</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mạng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lưới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quan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hệ</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với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các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doanh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nghiệp</a:t>
            </a:r>
            <a:r>
              <a:rPr kumimoji="0" lang="en-US" sz="1001" b="0" i="0" u="none" strike="noStrike" kern="0" cap="none" spc="0" normalizeH="0" baseline="0" noProof="0" dirty="0">
                <a:ln>
                  <a:noFill/>
                </a:ln>
                <a:solidFill>
                  <a:srgbClr val="000000"/>
                </a:solidFill>
                <a:effectLst/>
                <a:uLnTx/>
                <a:uFillTx/>
                <a:latin typeface="Arial"/>
                <a:cs typeface="Arial"/>
                <a:sym typeface="Arial"/>
              </a:rPr>
              <a:t>/</a:t>
            </a:r>
            <a:r>
              <a:rPr kumimoji="0" lang="en-US" sz="1001" b="0" i="0" u="none" strike="noStrike" kern="0" cap="none" spc="0" normalizeH="0" baseline="0" noProof="0" dirty="0" err="1">
                <a:ln>
                  <a:noFill/>
                </a:ln>
                <a:solidFill>
                  <a:srgbClr val="000000"/>
                </a:solidFill>
                <a:effectLst/>
                <a:uLnTx/>
                <a:uFillTx/>
                <a:latin typeface="Arial"/>
                <a:cs typeface="Arial"/>
                <a:sym typeface="Arial"/>
              </a:rPr>
              <a:t>khách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hàng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lớn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có</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cầu</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về</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các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giải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pháp</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trong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ngành</a:t>
            </a:r>
            <a:r>
              <a:rPr kumimoji="0" lang="en-US" sz="1001" b="0" i="0" u="none" strike="noStrike" kern="0" cap="none" spc="0" normalizeH="0" baseline="0" noProof="0" dirty="0">
                <a:ln>
                  <a:noFill/>
                </a:ln>
                <a:solidFill>
                  <a:srgbClr val="000000"/>
                </a:solidFill>
                <a:effectLst/>
                <a:uLnTx/>
                <a:uFillTx/>
                <a:latin typeface="Arial"/>
                <a:cs typeface="Arial"/>
                <a:sym typeface="Arial"/>
              </a:rPr>
              <a:t>.</a:t>
            </a:r>
          </a:p>
          <a:p>
            <a:pPr marL="300038" marR="0" lvl="0" indent="-145256" algn="l" defTabSz="914400" rtl="0" eaLnBrk="1" fontAlgn="auto" latinLnBrk="0" hangingPunct="1">
              <a:lnSpc>
                <a:spcPct val="100000"/>
              </a:lnSpc>
              <a:spcBef>
                <a:spcPts val="300"/>
              </a:spcBef>
              <a:spcAft>
                <a:spcPts val="300"/>
              </a:spcAft>
              <a:buClr>
                <a:srgbClr val="020202"/>
              </a:buClr>
              <a:buSzPts val="800"/>
              <a:buFont typeface="Arial"/>
              <a:buChar char="●"/>
              <a:tabLst/>
              <a:defRPr/>
            </a:pPr>
            <a:r>
              <a:rPr kumimoji="0" lang="en-US" sz="1001" b="0" i="0" u="none" strike="noStrike" kern="0" cap="none" spc="0" normalizeH="0" baseline="0" noProof="0" dirty="0" err="1">
                <a:ln>
                  <a:noFill/>
                </a:ln>
                <a:solidFill>
                  <a:srgbClr val="000000"/>
                </a:solidFill>
                <a:effectLst/>
                <a:uLnTx/>
                <a:uFillTx/>
                <a:latin typeface="Arial"/>
                <a:cs typeface="Arial"/>
                <a:sym typeface="Arial"/>
              </a:rPr>
              <a:t>Kinh</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nghiệm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làm</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việc</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với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những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công</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nghệ</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tối</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tân</a:t>
            </a:r>
            <a:r>
              <a:rPr kumimoji="0" lang="en-US" sz="1001" b="0" i="0" u="none" strike="noStrike" kern="0" cap="none" spc="0" normalizeH="0" baseline="0" noProof="0" dirty="0">
                <a:ln>
                  <a:noFill/>
                </a:ln>
                <a:solidFill>
                  <a:srgbClr val="000000"/>
                </a:solidFill>
                <a:effectLst/>
                <a:uLnTx/>
                <a:uFillTx/>
                <a:latin typeface="Arial"/>
                <a:cs typeface="Arial"/>
                <a:sym typeface="Arial"/>
              </a:rPr>
              <a:t> </a:t>
            </a:r>
            <a:r>
              <a:rPr kumimoji="0" lang="en-US" sz="1001" b="0" i="0" u="none" strike="noStrike" kern="0" cap="none" spc="0" normalizeH="0" baseline="0" noProof="0" dirty="0" err="1">
                <a:ln>
                  <a:noFill/>
                </a:ln>
                <a:solidFill>
                  <a:srgbClr val="000000"/>
                </a:solidFill>
                <a:effectLst/>
                <a:uLnTx/>
                <a:uFillTx/>
                <a:latin typeface="Arial"/>
                <a:cs typeface="Arial"/>
                <a:sym typeface="Arial"/>
              </a:rPr>
              <a:t>nhất</a:t>
            </a:r>
            <a:endParaRPr kumimoji="0" lang="en-US" sz="1001" b="0" i="0" u="none" strike="noStrike" kern="0" cap="none" spc="0" normalizeH="0" baseline="0" noProof="0" dirty="0">
              <a:ln>
                <a:noFill/>
              </a:ln>
              <a:solidFill>
                <a:srgbClr val="000000"/>
              </a:solidFill>
              <a:effectLst/>
              <a:uLnTx/>
              <a:uFillTx/>
              <a:latin typeface="Arial"/>
              <a:cs typeface="Arial"/>
              <a:sym typeface="Arial"/>
            </a:endParaRPr>
          </a:p>
        </p:txBody>
      </p:sp>
      <p:sp>
        <p:nvSpPr>
          <p:cNvPr id="836" name="Google Shape;836;p80"/>
          <p:cNvSpPr/>
          <p:nvPr/>
        </p:nvSpPr>
        <p:spPr>
          <a:xfrm>
            <a:off x="5943000" y="1140750"/>
            <a:ext cx="2804700" cy="34812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99" b="1" i="0" u="none" strike="noStrike" kern="0" cap="none" spc="0" normalizeH="0" baseline="0" noProof="0">
                <a:ln>
                  <a:noFill/>
                </a:ln>
                <a:solidFill>
                  <a:srgbClr val="FFFFFF"/>
                </a:solidFill>
                <a:effectLst/>
                <a:uLnTx/>
                <a:uFillTx/>
                <a:latin typeface="Arial"/>
                <a:cs typeface="Arial"/>
                <a:sym typeface="Arial"/>
              </a:rPr>
              <a:t>Kết quả:</a:t>
            </a:r>
          </a:p>
          <a:p>
            <a:pPr marL="300038" marR="174308" lvl="0" indent="-154781" algn="l" defTabSz="914400" rtl="0" eaLnBrk="1" fontAlgn="auto" latinLnBrk="0" hangingPunct="1">
              <a:lnSpc>
                <a:spcPct val="100000"/>
              </a:lnSpc>
              <a:spcBef>
                <a:spcPts val="300"/>
              </a:spcBef>
              <a:spcAft>
                <a:spcPts val="0"/>
              </a:spcAft>
              <a:buClr>
                <a:srgbClr val="FFFFFF"/>
              </a:buClr>
              <a:buSzPts val="1000"/>
              <a:buFont typeface="Arial"/>
              <a:buChar char="●"/>
              <a:tabLst/>
              <a:defRPr/>
            </a:pPr>
            <a:r>
              <a:rPr kumimoji="0" lang="en-US" sz="1001" b="0" i="0" u="none" strike="noStrike" kern="0" cap="none" spc="0" normalizeH="0" baseline="0" noProof="0">
                <a:ln>
                  <a:noFill/>
                </a:ln>
                <a:solidFill>
                  <a:srgbClr val="FFFFFF"/>
                </a:solidFill>
                <a:effectLst/>
                <a:uLnTx/>
                <a:uFillTx/>
                <a:latin typeface="Arial"/>
                <a:cs typeface="Arial"/>
                <a:sym typeface="Arial"/>
              </a:rPr>
              <a:t>Chủ trì quá trình đánh giá các ứng viên Thử thách trong ngành được phân công.</a:t>
            </a:r>
          </a:p>
          <a:p>
            <a:pPr marL="300038" marR="174308" lvl="0" indent="-154781" algn="l" defTabSz="914400" rtl="0" eaLnBrk="1" fontAlgn="auto" latinLnBrk="0" hangingPunct="1">
              <a:lnSpc>
                <a:spcPct val="100000"/>
              </a:lnSpc>
              <a:spcBef>
                <a:spcPts val="300"/>
              </a:spcBef>
              <a:spcAft>
                <a:spcPts val="0"/>
              </a:spcAft>
              <a:buClr>
                <a:srgbClr val="FFFFFF"/>
              </a:buClr>
              <a:buSzPts val="1000"/>
              <a:buFont typeface="Arial"/>
              <a:buChar char="●"/>
              <a:tabLst/>
              <a:defRPr/>
            </a:pPr>
            <a:r>
              <a:rPr kumimoji="0" lang="en-US" sz="1001" b="0" i="0" u="none" strike="noStrike" kern="0" cap="none" spc="0" normalizeH="0" baseline="0" noProof="0">
                <a:ln>
                  <a:noFill/>
                </a:ln>
                <a:solidFill>
                  <a:srgbClr val="FFFFFF"/>
                </a:solidFill>
                <a:effectLst/>
                <a:uLnTx/>
                <a:uFillTx/>
                <a:latin typeface="Arial"/>
                <a:cs typeface="Arial"/>
                <a:sym typeface="Arial"/>
              </a:rPr>
              <a:t>Cố vấn cho các nhà cung cấp giải pháp lọt vào vòng chung kết trong nhóm ngành (tối đa 3). </a:t>
            </a:r>
          </a:p>
          <a:p>
            <a:pPr marL="300038" marR="174308" lvl="0" indent="-154781" algn="l" defTabSz="914400" rtl="0" eaLnBrk="1" fontAlgn="auto" latinLnBrk="0" hangingPunct="1">
              <a:lnSpc>
                <a:spcPct val="100000"/>
              </a:lnSpc>
              <a:spcBef>
                <a:spcPts val="300"/>
              </a:spcBef>
              <a:spcAft>
                <a:spcPts val="0"/>
              </a:spcAft>
              <a:buClr>
                <a:srgbClr val="FFFFFF"/>
              </a:buClr>
              <a:buSzPts val="1000"/>
              <a:buFont typeface="Arial"/>
              <a:buChar char="●"/>
              <a:tabLst/>
              <a:defRPr/>
            </a:pPr>
            <a:r>
              <a:rPr kumimoji="0" lang="en-US" sz="1001" b="0" i="0" u="none" strike="noStrike" kern="0" cap="none" spc="0" normalizeH="0" baseline="0" noProof="0">
                <a:ln>
                  <a:noFill/>
                </a:ln>
                <a:solidFill>
                  <a:srgbClr val="FFFFFF"/>
                </a:solidFill>
                <a:effectLst/>
                <a:uLnTx/>
                <a:uFillTx/>
                <a:latin typeface="Arial"/>
                <a:cs typeface="Arial"/>
                <a:sym typeface="Arial"/>
              </a:rPr>
              <a:t>Tư vấn cho Sở TT&amp;TT về tính khả thi của các đề xuất thử nghiệm Sandbox từ các nhà cung cấp giải pháp trong nhóm ngành (tối đa 3)</a:t>
            </a:r>
          </a:p>
          <a:p>
            <a:pPr marL="300038" marR="174308" lvl="0" indent="-154781" algn="l" defTabSz="914400" rtl="0" eaLnBrk="1" fontAlgn="auto" latinLnBrk="0" hangingPunct="1">
              <a:lnSpc>
                <a:spcPct val="100000"/>
              </a:lnSpc>
              <a:spcBef>
                <a:spcPts val="300"/>
              </a:spcBef>
              <a:spcAft>
                <a:spcPts val="300"/>
              </a:spcAft>
              <a:buClr>
                <a:srgbClr val="FFFFFF"/>
              </a:buClr>
              <a:buSzPts val="1000"/>
              <a:buFont typeface="Arial"/>
              <a:buChar char="●"/>
              <a:tabLst/>
              <a:defRPr/>
            </a:pPr>
            <a:r>
              <a:rPr kumimoji="0" lang="en-US" sz="1001" b="0" i="0" u="none" strike="noStrike" kern="0" cap="none" spc="0" normalizeH="0" baseline="0" noProof="0">
                <a:ln>
                  <a:noFill/>
                </a:ln>
                <a:solidFill>
                  <a:srgbClr val="FFFFFF"/>
                </a:solidFill>
                <a:effectLst/>
                <a:uLnTx/>
                <a:uFillTx/>
                <a:latin typeface="Arial"/>
                <a:cs typeface="Arial"/>
                <a:sym typeface="Arial"/>
              </a:rPr>
              <a:t>Nộp báo cáo vào cuối Thử thách, trong đó tóm tắt các bài học kinh nghiệm về tính khả thi của các giải pháp dữ liệu mở cho ngành.</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60000"/>
                <a:lumOff val="40000"/>
              </a:schemeClr>
            </a:gs>
            <a:gs pos="83000">
              <a:schemeClr val="accent1">
                <a:lumMod val="60000"/>
                <a:lumOff val="40000"/>
              </a:schemeClr>
            </a:gs>
            <a:gs pos="44000">
              <a:schemeClr val="accent1">
                <a:lumMod val="45000"/>
                <a:lumOff val="55000"/>
              </a:schemeClr>
            </a:gs>
            <a:gs pos="100000">
              <a:schemeClr val="accent1">
                <a:lumMod val="60000"/>
                <a:lumOff val="40000"/>
              </a:schemeClr>
            </a:gs>
          </a:gsLst>
          <a:lin ang="5400000" scaled="1"/>
        </a:gradFill>
        <a:effectLst/>
      </p:bgPr>
    </p:bg>
    <p:spTree>
      <p:nvGrpSpPr>
        <p:cNvPr id="1" name="Shape 840"/>
        <p:cNvGrpSpPr/>
        <p:nvPr/>
      </p:nvGrpSpPr>
      <p:grpSpPr>
        <a:xfrm>
          <a:off x="0" y="0"/>
          <a:ext cx="0" cy="0"/>
          <a:chOff x="0" y="0"/>
          <a:chExt cx="0" cy="0"/>
        </a:xfrm>
      </p:grpSpPr>
      <p:sp>
        <p:nvSpPr>
          <p:cNvPr id="841" name="Google Shape;841;p81"/>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n" sz="3600" b="1" i="0" u="none" strike="noStrike" kern="0" cap="none" spc="0" normalizeH="0" baseline="0" noProof="0">
                <a:ln>
                  <a:noFill/>
                </a:ln>
                <a:solidFill>
                  <a:srgbClr val="FFFFFF"/>
                </a:solidFill>
                <a:effectLst/>
                <a:uLnTx/>
                <a:uFillTx/>
                <a:latin typeface="Arial"/>
                <a:cs typeface="Arial"/>
                <a:sym typeface="Arial"/>
              </a:rPr>
              <a:t>Đơn vị cung cấp dịch vụ</a:t>
            </a:r>
            <a:endParaRPr kumimoji="0" sz="3600" b="1" i="0" u="none" strike="noStrike" kern="0" cap="none" spc="0" normalizeH="0" baseline="0" noProof="0">
              <a:ln>
                <a:noFill/>
              </a:ln>
              <a:solidFill>
                <a:srgbClr val="FFFFFF"/>
              </a:solidFill>
              <a:effectLst/>
              <a:uLnTx/>
              <a:uFillTx/>
              <a:latin typeface="Arial"/>
              <a:cs typeface="Arial"/>
              <a:sym typeface="Arial"/>
            </a:endParaRPr>
          </a:p>
        </p:txBody>
      </p:sp>
      <p:cxnSp>
        <p:nvCxnSpPr>
          <p:cNvPr id="842" name="Google Shape;842;p81"/>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843" name="Google Shape;843;p81"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8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888888"/>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68</a:t>
            </a:fld>
            <a:endParaRPr kumimoji="0" lang="en-GB" sz="1200" b="0" i="0" u="none" strike="noStrike" kern="0" cap="none" spc="0" normalizeH="0" baseline="0" noProof="0">
              <a:ln>
                <a:noFill/>
              </a:ln>
              <a:solidFill>
                <a:srgbClr val="888888"/>
              </a:solidFill>
              <a:effectLst/>
              <a:uLnTx/>
              <a:uFillTx/>
              <a:latin typeface="Arial"/>
              <a:cs typeface="Arial"/>
              <a:sym typeface="Arial"/>
            </a:endParaRPr>
          </a:p>
        </p:txBody>
      </p:sp>
      <p:sp>
        <p:nvSpPr>
          <p:cNvPr id="849" name="Google Shape;849;p82"/>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CÔNG TY TRUYỀN THÔNG</a:t>
            </a:r>
            <a:r>
              <a:rPr kumimoji="0" lang="en-US" sz="2201" b="1" i="0" u="none" strike="noStrike" kern="0" cap="none" spc="0" normalizeH="0" baseline="0" noProof="0">
                <a:ln>
                  <a:noFill/>
                </a:ln>
                <a:solidFill>
                  <a:srgbClr val="002244"/>
                </a:solidFill>
                <a:effectLst/>
                <a:uLnTx/>
                <a:uFillTx/>
                <a:latin typeface="Arial"/>
                <a:cs typeface="Arial"/>
                <a:sym typeface="Arial"/>
              </a:rPr>
              <a:t>:</a:t>
            </a:r>
            <a:r>
              <a:rPr kumimoji="0" lang="vi-VN" sz="2201" b="1" i="0" u="none" strike="noStrike" kern="0" cap="none" spc="0" normalizeH="0" baseline="0" noProof="0">
                <a:ln>
                  <a:noFill/>
                </a:ln>
                <a:solidFill>
                  <a:srgbClr val="002244"/>
                </a:solidFill>
                <a:effectLst/>
                <a:uLnTx/>
                <a:uFillTx/>
                <a:latin typeface="Arial"/>
                <a:cs typeface="Arial"/>
                <a:sym typeface="Arial"/>
              </a:rPr>
              <a:t> </a:t>
            </a:r>
            <a:r>
              <a:rPr kumimoji="0" lang="vi-VN" sz="2201" b="1" i="0" u="none" strike="noStrike" kern="0" cap="none" spc="0" normalizeH="0" baseline="0" noProof="0">
                <a:ln>
                  <a:noFill/>
                </a:ln>
                <a:solidFill>
                  <a:srgbClr val="009FDA"/>
                </a:solidFill>
                <a:effectLst/>
                <a:uLnTx/>
                <a:uFillTx/>
                <a:latin typeface="Arial"/>
                <a:cs typeface="Arial"/>
                <a:sym typeface="Arial"/>
              </a:rPr>
              <a:t>PHẠM VI CÔNG VIỆC</a:t>
            </a:r>
          </a:p>
        </p:txBody>
      </p:sp>
      <p:cxnSp>
        <p:nvCxnSpPr>
          <p:cNvPr id="850" name="Google Shape;850;p82"/>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851" name="Google Shape;851;p82"/>
          <p:cNvSpPr/>
          <p:nvPr/>
        </p:nvSpPr>
        <p:spPr>
          <a:xfrm>
            <a:off x="385950" y="3322900"/>
            <a:ext cx="5452200" cy="1729200"/>
          </a:xfrm>
          <a:prstGeom prst="roundRect">
            <a:avLst>
              <a:gd name="adj" fmla="val 5022"/>
            </a:avLst>
          </a:prstGeom>
          <a:solidFill>
            <a:srgbClr val="F2F2F2"/>
          </a:solidFill>
          <a:ln>
            <a:noFill/>
          </a:ln>
        </p:spPr>
        <p:txBody>
          <a:bodyPr spcFirstLastPara="1" wrap="square" lIns="68575" tIns="34275" rIns="68575" bIns="34275" anchor="ctr" anchorCtr="0">
            <a:noAutofit/>
          </a:bodyPr>
          <a:lstStyle/>
          <a:p>
            <a:pPr marL="42863" marR="0" lvl="1" indent="0" algn="l" defTabSz="914400" rtl="0" eaLnBrk="1" fontAlgn="auto" latinLnBrk="0" hangingPunct="1">
              <a:lnSpc>
                <a:spcPct val="90000"/>
              </a:lnSpc>
              <a:spcBef>
                <a:spcPts val="300"/>
              </a:spcBef>
              <a:spcAft>
                <a:spcPts val="0"/>
              </a:spcAft>
              <a:buClr>
                <a:srgbClr val="000000"/>
              </a:buClr>
              <a:buSzTx/>
              <a:buFont typeface="Arial"/>
              <a:buNone/>
              <a:tabLst/>
              <a:defRPr/>
            </a:pPr>
            <a:r>
              <a:rPr kumimoji="0" lang="vi-VN" sz="1099" b="1" i="0" u="none" strike="noStrike" kern="0" cap="none" spc="0" normalizeH="0" baseline="0" noProof="0">
                <a:ln>
                  <a:noFill/>
                </a:ln>
                <a:solidFill>
                  <a:srgbClr val="002060"/>
                </a:solidFill>
                <a:effectLst/>
                <a:uLnTx/>
                <a:uFillTx/>
                <a:latin typeface="Arial"/>
                <a:cs typeface="Arial"/>
                <a:sym typeface="Arial"/>
              </a:rPr>
              <a:t> Phạm vi công việc: </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Sở hữu tất cả các kênh thông tin liên lạc và marketing của Thử thách</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Phát triển và sở hữu thương hiệu Thử thách</a:t>
            </a:r>
          </a:p>
          <a:p>
            <a:pPr marL="342900" marR="0" lvl="0" indent="-209550" algn="l" defTabSz="914400" rtl="0" eaLnBrk="1" fontAlgn="auto" latinLnBrk="0" hangingPunct="1">
              <a:lnSpc>
                <a:spcPct val="100000"/>
              </a:lnSpc>
              <a:spcBef>
                <a:spcPts val="300"/>
              </a:spcBef>
              <a:spcAft>
                <a:spcPts val="0"/>
              </a:spcAft>
              <a:buClr>
                <a:srgbClr val="000000"/>
              </a:buClr>
              <a:buSzPts val="8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Xây dựng và thực hiện chiến lược gắn kết quan hệ đối tác</a:t>
            </a:r>
          </a:p>
          <a:p>
            <a:pPr marL="342900" marR="0" lvl="0" indent="-209550" algn="l" defTabSz="914400" rtl="0" eaLnBrk="1" fontAlgn="auto" latinLnBrk="0" hangingPunct="1">
              <a:lnSpc>
                <a:spcPct val="100000"/>
              </a:lnSpc>
              <a:spcBef>
                <a:spcPts val="300"/>
              </a:spcBef>
              <a:spcAft>
                <a:spcPts val="300"/>
              </a:spcAft>
              <a:buClr>
                <a:srgbClr val="000000"/>
              </a:buClr>
              <a:buSzPts val="8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Trách nhiệm bao gồm: Xây dựng chiến dịch và  chiến lược tổng thể cho Thử thách, phát triển trang web, chiến lược truyền thông xã hội, marketing kỹ thuật số,PR/ truyền thông (trong và ngoài nước), sản xuất video hoạt ảnh, quản lý sự kiện trực tuyến/trực tiếp.</a:t>
            </a:r>
          </a:p>
        </p:txBody>
      </p:sp>
      <p:sp>
        <p:nvSpPr>
          <p:cNvPr id="852" name="Google Shape;852;p82"/>
          <p:cNvSpPr/>
          <p:nvPr/>
        </p:nvSpPr>
        <p:spPr>
          <a:xfrm>
            <a:off x="385950" y="981300"/>
            <a:ext cx="5452200" cy="2258400"/>
          </a:xfrm>
          <a:prstGeom prst="roundRect">
            <a:avLst>
              <a:gd name="adj" fmla="val 4997"/>
            </a:avLst>
          </a:prstGeom>
          <a:solidFill>
            <a:srgbClr val="F2F2F2"/>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endParaRPr kumimoji="0" sz="1099" b="1" i="0" u="none" strike="noStrike" kern="0" cap="none" spc="0" normalizeH="0" baseline="0" noProof="0">
              <a:ln>
                <a:noFill/>
              </a:ln>
              <a:solidFill>
                <a:srgbClr val="002244"/>
              </a:solidFill>
              <a:effectLst/>
              <a:uLnTx/>
              <a:uFillTx/>
              <a:latin typeface="Arial"/>
              <a:cs typeface="Arial"/>
              <a:sym typeface="Arial"/>
            </a:endParaRPr>
          </a:p>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050" b="1" i="0" u="none" strike="noStrike" kern="0" cap="none" spc="0" normalizeH="0" baseline="0" noProof="0">
                <a:ln>
                  <a:noFill/>
                </a:ln>
                <a:solidFill>
                  <a:srgbClr val="002244"/>
                </a:solidFill>
                <a:effectLst/>
                <a:uLnTx/>
                <a:uFillTx/>
                <a:latin typeface="Arial"/>
                <a:cs typeface="Arial"/>
                <a:sym typeface="Arial"/>
              </a:rPr>
              <a:t>Yêu cầu</a:t>
            </a:r>
            <a:r>
              <a:rPr kumimoji="0" lang="vi-VN" sz="1050" b="1" i="0" u="none" strike="noStrike" kern="0" cap="none" spc="0" normalizeH="0" baseline="0" noProof="0">
                <a:ln>
                  <a:noFill/>
                </a:ln>
                <a:solidFill>
                  <a:srgbClr val="002244"/>
                </a:solidFill>
                <a:effectLst/>
                <a:uLnTx/>
                <a:uFillTx/>
                <a:latin typeface="Arial"/>
                <a:cs typeface="Arial"/>
                <a:sym typeface="Arial"/>
              </a:rPr>
              <a:t>:</a:t>
            </a:r>
            <a:r>
              <a:rPr kumimoji="0" lang="vi-VN" sz="900" b="0" i="0" u="none" strike="noStrike" kern="0" cap="none" spc="0" normalizeH="0" baseline="0" noProof="0">
                <a:ln>
                  <a:noFill/>
                </a:ln>
                <a:solidFill>
                  <a:srgbClr val="002244"/>
                </a:solidFill>
                <a:effectLst/>
                <a:uLnTx/>
                <a:uFillTx/>
                <a:latin typeface="Arial"/>
                <a:cs typeface="Arial"/>
                <a:sym typeface="Arial"/>
              </a:rPr>
              <a:t> </a:t>
            </a:r>
          </a:p>
          <a:p>
            <a:pPr marL="342900" marR="0" lvl="0" indent="-219075" algn="l" defTabSz="914400" rtl="0" eaLnBrk="1" fontAlgn="auto" latinLnBrk="0" hangingPunct="1">
              <a:lnSpc>
                <a:spcPct val="100000"/>
              </a:lnSpc>
              <a:spcBef>
                <a:spcPts val="300"/>
              </a:spcBef>
              <a:spcAft>
                <a:spcPts val="0"/>
              </a:spcAft>
              <a:buClr>
                <a:srgbClr val="000000"/>
              </a:buClr>
              <a:buSzPts val="10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Có ít nhất 8 năm kinh nghiệm làm việc và minh chứng đã làm việc trong lĩnh vực truyền thông, marketing, vận động, quản lý chính sách, tổ chức chiến dịch và quản lý chiến lược.   </a:t>
            </a:r>
          </a:p>
          <a:p>
            <a:pPr marL="342900" marR="0" lvl="0" indent="-219075" algn="l" defTabSz="914400" rtl="0" eaLnBrk="1" fontAlgn="auto" latinLnBrk="0" hangingPunct="1">
              <a:lnSpc>
                <a:spcPct val="100000"/>
              </a:lnSpc>
              <a:spcBef>
                <a:spcPts val="0"/>
              </a:spcBef>
              <a:spcAft>
                <a:spcPts val="0"/>
              </a:spcAft>
              <a:buClr>
                <a:srgbClr val="000000"/>
              </a:buClr>
              <a:buSzPts val="10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Có kinh nghiệm xây dựng và  thực hiện chiến lược truyền thông, nhất là kinh nghiệm</a:t>
            </a:r>
            <a:r>
              <a:rPr kumimoji="0" lang="en-US" sz="1001" b="0" i="0" u="none" strike="noStrike" kern="0" cap="none" spc="0" normalizeH="0" baseline="0" noProof="0">
                <a:ln>
                  <a:noFill/>
                </a:ln>
                <a:solidFill>
                  <a:srgbClr val="000000"/>
                </a:solidFill>
                <a:effectLst/>
                <a:uLnTx/>
                <a:uFillTx/>
                <a:latin typeface="Arial"/>
                <a:cs typeface="Arial"/>
                <a:sym typeface="Arial"/>
              </a:rPr>
              <a:t> </a:t>
            </a:r>
            <a:r>
              <a:rPr kumimoji="0" lang="vi-VN" sz="1001" b="0" i="0" u="none" strike="noStrike" kern="0" cap="none" spc="0" normalizeH="0" baseline="0" noProof="0">
                <a:ln>
                  <a:noFill/>
                </a:ln>
                <a:solidFill>
                  <a:srgbClr val="000000"/>
                </a:solidFill>
                <a:effectLst/>
                <a:uLnTx/>
                <a:uFillTx/>
                <a:latin typeface="Arial"/>
                <a:cs typeface="Arial"/>
                <a:sym typeface="Arial"/>
              </a:rPr>
              <a:t>trong một chương trình thử thách đổi mới tương tự.</a:t>
            </a:r>
          </a:p>
          <a:p>
            <a:pPr marL="342900" marR="0" lvl="0" indent="-219075" algn="l" defTabSz="914400" rtl="0" eaLnBrk="1" fontAlgn="auto" latinLnBrk="0" hangingPunct="1">
              <a:lnSpc>
                <a:spcPct val="100000"/>
              </a:lnSpc>
              <a:spcBef>
                <a:spcPts val="0"/>
              </a:spcBef>
              <a:spcAft>
                <a:spcPts val="0"/>
              </a:spcAft>
              <a:buClr>
                <a:srgbClr val="000000"/>
              </a:buClr>
              <a:buSzPts val="10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Kinh nghiệm dày dặn trong  tương tác với nhiều nhóm các bên liên quan, bao gồm chính phủ Việt Nam, khu vực tư nhân, học viện, tổ chức quốc tế và các giám đốc chiến lược.</a:t>
            </a:r>
          </a:p>
          <a:p>
            <a:pPr marL="342900" marR="0" lvl="0" indent="-219075" algn="l" defTabSz="914400" rtl="0" eaLnBrk="1" fontAlgn="auto" latinLnBrk="0" hangingPunct="1">
              <a:lnSpc>
                <a:spcPct val="100000"/>
              </a:lnSpc>
              <a:spcBef>
                <a:spcPts val="0"/>
              </a:spcBef>
              <a:spcAft>
                <a:spcPts val="0"/>
              </a:spcAft>
              <a:buClr>
                <a:srgbClr val="000000"/>
              </a:buClr>
              <a:buSzPts val="10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Có kinh nghiệm tham gia các dự án có chủ đề thách thức đổi mới dữ liệu mở, phát triển đô thị và thích ứng với biến đổi khí hậu.</a:t>
            </a:r>
          </a:p>
          <a:p>
            <a:pPr marL="342900" marR="0" lvl="0" indent="-219075" algn="l" defTabSz="914400" rtl="0" eaLnBrk="1" fontAlgn="auto" latinLnBrk="0" hangingPunct="1">
              <a:lnSpc>
                <a:spcPct val="100000"/>
              </a:lnSpc>
              <a:spcBef>
                <a:spcPts val="0"/>
              </a:spcBef>
              <a:spcAft>
                <a:spcPts val="0"/>
              </a:spcAft>
              <a:buClr>
                <a:srgbClr val="000000"/>
              </a:buClr>
              <a:buSzPts val="1000"/>
              <a:buFont typeface="Arial"/>
              <a:buChar char="●"/>
              <a:tabLst/>
              <a:defRPr/>
            </a:pPr>
            <a:r>
              <a:rPr kumimoji="0" lang="vi-VN" sz="1001" b="0" i="0" u="none" strike="noStrike" kern="0" cap="none" spc="0" normalizeH="0" baseline="0" noProof="0">
                <a:ln>
                  <a:noFill/>
                </a:ln>
                <a:solidFill>
                  <a:srgbClr val="000000"/>
                </a:solidFill>
                <a:effectLst/>
                <a:uLnTx/>
                <a:uFillTx/>
                <a:latin typeface="Arial"/>
                <a:cs typeface="Arial"/>
                <a:sym typeface="Arial"/>
              </a:rPr>
              <a:t>Có kinh nghiệm hợp tác với Ngân hàng Thế giới hoặc các tổ chức quốc tế khác, và làm việc với các quan chức chính phủ cấp cao.</a:t>
            </a:r>
          </a:p>
          <a:p>
            <a:pPr marL="0" marR="0" lvl="0" indent="0" algn="l" defTabSz="914400" rtl="0" eaLnBrk="1" fontAlgn="auto" latinLnBrk="0" hangingPunct="1">
              <a:lnSpc>
                <a:spcPct val="100000"/>
              </a:lnSpc>
              <a:spcBef>
                <a:spcPts val="300"/>
              </a:spcBef>
              <a:spcAft>
                <a:spcPts val="300"/>
              </a:spcAft>
              <a:buClr>
                <a:srgbClr val="000000"/>
              </a:buClr>
              <a:buSzTx/>
              <a:buFont typeface="Arial"/>
              <a:buNone/>
              <a:tabLst/>
              <a:defRPr/>
            </a:pPr>
            <a:endParaRPr kumimoji="0" sz="1001"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82"/>
          <p:cNvSpPr/>
          <p:nvPr/>
        </p:nvSpPr>
        <p:spPr>
          <a:xfrm>
            <a:off x="5943000" y="981300"/>
            <a:ext cx="2804700" cy="4020300"/>
          </a:xfrm>
          <a:prstGeom prst="roundRect">
            <a:avLst>
              <a:gd name="adj" fmla="val 4091"/>
            </a:avLst>
          </a:prstGeom>
          <a:solidFill>
            <a:srgbClr val="009FDA"/>
          </a:solidFill>
          <a:ln>
            <a:noFill/>
          </a:ln>
        </p:spPr>
        <p:txBody>
          <a:bodyPr spcFirstLastPara="1" wrap="square" lIns="68575" tIns="34275" rIns="68575" bIns="34275" anchor="ctr" anchorCtr="0">
            <a:noAutofit/>
          </a:bodyPr>
          <a:lstStyle/>
          <a:p>
            <a:pPr marL="171450" marR="0" lvl="1"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vi-VN" sz="1099" b="1" i="0" u="none" strike="noStrike" kern="0" cap="none" spc="0" normalizeH="0" baseline="0" noProof="0">
                <a:ln>
                  <a:noFill/>
                </a:ln>
                <a:solidFill>
                  <a:srgbClr val="FFFFFF"/>
                </a:solidFill>
                <a:effectLst/>
                <a:uLnTx/>
                <a:uFillTx/>
                <a:latin typeface="Arial"/>
                <a:cs typeface="Arial"/>
                <a:sym typeface="Arial"/>
              </a:rPr>
              <a:t>Kết quả:</a:t>
            </a:r>
          </a:p>
          <a:p>
            <a:pPr marL="342900" marR="0" lvl="0" indent="-219075" algn="l" defTabSz="914400" rtl="0" eaLnBrk="1" fontAlgn="auto" latinLnBrk="0" hangingPunct="1">
              <a:lnSpc>
                <a:spcPct val="115000"/>
              </a:lnSpc>
              <a:spcBef>
                <a:spcPts val="825"/>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Kế hoạch chiến lược về Quan hệ đối tác &amp;Truyền thông cho Thử thách</a:t>
            </a:r>
          </a:p>
          <a:p>
            <a:pPr marL="342900" marR="0" lvl="0" indent="-219075" algn="l" defTabSz="914400" rtl="0" eaLnBrk="1" fontAlgn="auto" latinLnBrk="0" hangingPunct="1">
              <a:lnSpc>
                <a:spcPct val="115000"/>
              </a:lnSpc>
              <a:spcBef>
                <a:spcPts val="0"/>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Thương hiệu của chương trình Thử thách </a:t>
            </a:r>
          </a:p>
          <a:p>
            <a:pPr marL="342900" marR="0" lvl="0" indent="-219075" algn="l" defTabSz="914400" rtl="0" eaLnBrk="1" fontAlgn="auto" latinLnBrk="0" hangingPunct="1">
              <a:lnSpc>
                <a:spcPct val="115000"/>
              </a:lnSpc>
              <a:spcBef>
                <a:spcPts val="0"/>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Trang web của Thử thách và thường xuyên cập nhật các trang mạng xã hội</a:t>
            </a:r>
          </a:p>
          <a:p>
            <a:pPr marL="342900" marR="0" lvl="0" indent="-219075" algn="l" defTabSz="914400" rtl="0" eaLnBrk="1" fontAlgn="auto" latinLnBrk="0" hangingPunct="1">
              <a:lnSpc>
                <a:spcPct val="115000"/>
              </a:lnSpc>
              <a:spcBef>
                <a:spcPts val="0"/>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Ít nhất 1 video hoạt ảnh quảng bá Thử thách</a:t>
            </a:r>
          </a:p>
          <a:p>
            <a:pPr marL="342900" marR="0" lvl="0" indent="-219075" algn="l" defTabSz="914400" rtl="0" eaLnBrk="1" fontAlgn="auto" latinLnBrk="0" hangingPunct="1">
              <a:lnSpc>
                <a:spcPct val="115000"/>
              </a:lnSpc>
              <a:spcBef>
                <a:spcPts val="0"/>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Ít nhất 1 phim quay ngắn thể hiện các giai đoạn trong</a:t>
            </a:r>
            <a:r>
              <a:rPr kumimoji="0" lang="en-US" sz="1001" b="0" i="0" u="none" strike="noStrike" kern="0" cap="none" spc="0" normalizeH="0" baseline="0" noProof="0">
                <a:ln>
                  <a:noFill/>
                </a:ln>
                <a:solidFill>
                  <a:srgbClr val="FFFFFF"/>
                </a:solidFill>
                <a:effectLst/>
                <a:uLnTx/>
                <a:uFillTx/>
                <a:latin typeface="Arial"/>
                <a:cs typeface="Arial"/>
                <a:sym typeface="Arial"/>
              </a:rPr>
              <a:t> </a:t>
            </a:r>
            <a:r>
              <a:rPr kumimoji="0" lang="vi-VN" sz="1001" b="0" i="0" u="none" strike="noStrike" kern="0" cap="none" spc="0" normalizeH="0" baseline="0" noProof="0">
                <a:ln>
                  <a:noFill/>
                </a:ln>
                <a:solidFill>
                  <a:srgbClr val="FFFFFF"/>
                </a:solidFill>
                <a:effectLst/>
                <a:uLnTx/>
                <a:uFillTx/>
                <a:latin typeface="Arial"/>
                <a:cs typeface="Arial"/>
                <a:sym typeface="Arial"/>
              </a:rPr>
              <a:t>Thử thách</a:t>
            </a:r>
          </a:p>
          <a:p>
            <a:pPr marL="342900" marR="0" lvl="0" indent="-219075" algn="l" defTabSz="914400" rtl="0" eaLnBrk="1" fontAlgn="auto" latinLnBrk="0" hangingPunct="1">
              <a:lnSpc>
                <a:spcPct val="115000"/>
              </a:lnSpc>
              <a:spcBef>
                <a:spcPts val="0"/>
              </a:spcBef>
              <a:spcAft>
                <a:spcPts val="0"/>
              </a:spcAft>
              <a:buClr>
                <a:srgbClr val="FFFFFF"/>
              </a:buClr>
              <a:buSzPts val="1000"/>
              <a:buFont typeface="Arial"/>
              <a:buChar char="●"/>
              <a:tabLst/>
              <a:defRPr/>
            </a:pPr>
            <a:r>
              <a:rPr kumimoji="0" lang="vi-VN" sz="1001" b="0" i="0" u="none" strike="noStrike" kern="0" cap="none" spc="0" normalizeH="0" baseline="0" noProof="0">
                <a:ln>
                  <a:noFill/>
                </a:ln>
                <a:solidFill>
                  <a:srgbClr val="FFFFFF"/>
                </a:solidFill>
                <a:effectLst/>
                <a:uLnTx/>
                <a:uFillTx/>
                <a:latin typeface="Arial"/>
                <a:cs typeface="Arial"/>
                <a:sym typeface="Arial"/>
              </a:rPr>
              <a:t>Nộp báo cáo vào cuối Thử thách, tổng kết các nội dung sau:</a:t>
            </a:r>
          </a:p>
          <a:p>
            <a:pPr marL="471488" marR="0" lvl="1" indent="-214313" algn="l" defTabSz="914400" rtl="0" eaLnBrk="1" fontAlgn="auto" latinLnBrk="0" hangingPunct="1">
              <a:lnSpc>
                <a:spcPct val="115000"/>
              </a:lnSpc>
              <a:spcBef>
                <a:spcPts val="0"/>
              </a:spcBef>
              <a:spcAft>
                <a:spcPts val="0"/>
              </a:spcAft>
              <a:buClr>
                <a:srgbClr val="FFFFFF"/>
              </a:buClr>
              <a:buSzPts val="900"/>
              <a:buFont typeface="Arial"/>
              <a:buChar char="○"/>
              <a:tabLst/>
              <a:defRPr/>
            </a:pPr>
            <a:r>
              <a:rPr kumimoji="0" lang="vi-VN" sz="900" b="0" i="0" u="none" strike="noStrike" kern="0" cap="none" spc="0" normalizeH="0" baseline="0" noProof="0">
                <a:ln>
                  <a:noFill/>
                </a:ln>
                <a:solidFill>
                  <a:srgbClr val="FFFFFF"/>
                </a:solidFill>
                <a:effectLst/>
                <a:uLnTx/>
                <a:uFillTx/>
                <a:latin typeface="Arial"/>
                <a:cs typeface="Arial"/>
                <a:sym typeface="Arial"/>
              </a:rPr>
              <a:t>Kết quả của tất cả các sáng kiến ​​truyền thông đã thực hiện trong Thử thách</a:t>
            </a:r>
          </a:p>
          <a:p>
            <a:pPr marL="471488" marR="0" lvl="1" indent="-214313" algn="l" defTabSz="914400" rtl="0" eaLnBrk="1" fontAlgn="auto" latinLnBrk="0" hangingPunct="1">
              <a:lnSpc>
                <a:spcPct val="115000"/>
              </a:lnSpc>
              <a:spcBef>
                <a:spcPts val="0"/>
              </a:spcBef>
              <a:spcAft>
                <a:spcPts val="0"/>
              </a:spcAft>
              <a:buClr>
                <a:srgbClr val="FFFFFF"/>
              </a:buClr>
              <a:buSzPts val="900"/>
              <a:buFont typeface="Arial"/>
              <a:buChar char="○"/>
              <a:tabLst/>
              <a:defRPr/>
            </a:pPr>
            <a:r>
              <a:rPr kumimoji="0" lang="vi-VN" sz="900" b="0" i="0" u="none" strike="noStrike" kern="0" cap="none" spc="0" normalizeH="0" baseline="0" noProof="0">
                <a:ln>
                  <a:noFill/>
                </a:ln>
                <a:solidFill>
                  <a:srgbClr val="FFFFFF"/>
                </a:solidFill>
                <a:effectLst/>
                <a:uLnTx/>
                <a:uFillTx/>
                <a:latin typeface="Arial"/>
                <a:cs typeface="Arial"/>
                <a:sym typeface="Arial"/>
              </a:rPr>
              <a:t>Đề xuất cho những Thử thách trong tương lai</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26000">
              <a:schemeClr val="accent1">
                <a:lumMod val="60000"/>
                <a:lumOff val="40000"/>
              </a:schemeClr>
            </a:gs>
            <a:gs pos="0">
              <a:schemeClr val="accent1">
                <a:lumMod val="60000"/>
                <a:lumOff val="40000"/>
              </a:schemeClr>
            </a:gs>
            <a:gs pos="100000">
              <a:schemeClr val="accent1">
                <a:lumMod val="60000"/>
                <a:lumOff val="40000"/>
              </a:schemeClr>
            </a:gs>
          </a:gsLst>
          <a:lin ang="13500032" scaled="0"/>
        </a:gradFill>
        <a:effectLst/>
      </p:bgPr>
    </p:bg>
    <p:spTree>
      <p:nvGrpSpPr>
        <p:cNvPr id="1" name="Shape 857"/>
        <p:cNvGrpSpPr/>
        <p:nvPr/>
      </p:nvGrpSpPr>
      <p:grpSpPr>
        <a:xfrm>
          <a:off x="0" y="0"/>
          <a:ext cx="0" cy="0"/>
          <a:chOff x="0" y="0"/>
          <a:chExt cx="0" cy="0"/>
        </a:xfrm>
      </p:grpSpPr>
      <p:sp>
        <p:nvSpPr>
          <p:cNvPr id="858" name="Google Shape;858;p83"/>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Các đối tác	</a:t>
            </a:r>
          </a:p>
        </p:txBody>
      </p:sp>
      <p:cxnSp>
        <p:nvCxnSpPr>
          <p:cNvPr id="859" name="Google Shape;859;p83"/>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860" name="Google Shape;860;p83" descr="world_bank-logo | World bank logo, Banks logo, Finance logo"/>
          <p:cNvPicPr preferRelativeResize="0"/>
          <p:nvPr/>
        </p:nvPicPr>
        <p:blipFill rotWithShape="1">
          <a:blip r:embed="rId3"/>
          <a:srcRect/>
          <a:stretch>
            <a:fillRect/>
          </a:stretch>
        </p:blipFill>
        <p:spPr>
          <a:xfrm>
            <a:off x="6638818" y="4287130"/>
            <a:ext cx="1952873" cy="4040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7</a:t>
            </a:fld>
            <a:endParaRPr lang="en"/>
          </a:p>
        </p:txBody>
      </p:sp>
      <p:sp>
        <p:nvSpPr>
          <p:cNvPr id="151" name="Google Shape;151;p21"/>
          <p:cNvSpPr/>
          <p:nvPr/>
        </p:nvSpPr>
        <p:spPr>
          <a:xfrm>
            <a:off x="456715" y="1161975"/>
            <a:ext cx="2696400" cy="882000"/>
          </a:xfrm>
          <a:prstGeom prst="roundRect">
            <a:avLst>
              <a:gd name="adj" fmla="val 6510"/>
            </a:avLst>
          </a:prstGeom>
          <a:solidFill>
            <a:srgbClr val="009FDA"/>
          </a:solidFill>
          <a:ln>
            <a:noFill/>
          </a:ln>
        </p:spPr>
        <p:txBody>
          <a:bodyPr spcFirstLastPara="1" wrap="square" lIns="68575" tIns="34275" rIns="68575" bIns="34275" anchor="ctr" anchorCtr="0">
            <a:noAutofit/>
          </a:bodyPr>
          <a:lstStyle/>
          <a:p>
            <a:pPr marL="114300" marR="0" lvl="1" indent="0" algn="l" rtl="0">
              <a:lnSpc>
                <a:spcPct val="100000"/>
              </a:lnSpc>
              <a:spcBef>
                <a:spcPts val="400"/>
              </a:spcBef>
              <a:spcAft>
                <a:spcPts val="0"/>
              </a:spcAft>
              <a:buNone/>
            </a:pPr>
            <a:r>
              <a:rPr lang="vi-VN" sz="1100" b="1" dirty="0">
                <a:solidFill>
                  <a:schemeClr val="lt1"/>
                </a:solidFill>
              </a:rPr>
              <a:t>Chủ quản</a:t>
            </a:r>
            <a:r>
              <a:rPr lang="vi-VN" sz="1100" i="0" u="none" strike="noStrike" cap="none" dirty="0">
                <a:solidFill>
                  <a:schemeClr val="lt1"/>
                </a:solidFill>
              </a:rPr>
              <a:t>: </a:t>
            </a:r>
          </a:p>
          <a:p>
            <a:pPr marL="114300" marR="0" lvl="1" indent="0" algn="l" rtl="0">
              <a:lnSpc>
                <a:spcPct val="100000"/>
              </a:lnSpc>
              <a:spcBef>
                <a:spcPts val="400"/>
              </a:spcBef>
              <a:spcAft>
                <a:spcPts val="400"/>
              </a:spcAft>
              <a:buNone/>
            </a:pPr>
            <a:r>
              <a:rPr lang="vi-VN" sz="1000" dirty="0">
                <a:solidFill>
                  <a:schemeClr val="lt1"/>
                </a:solidFill>
              </a:rPr>
              <a:t>Bộ Kế hoạch Phát triển Quốc gia</a:t>
            </a:r>
          </a:p>
        </p:txBody>
      </p:sp>
      <p:sp>
        <p:nvSpPr>
          <p:cNvPr id="152" name="Google Shape;152;p21"/>
          <p:cNvSpPr/>
          <p:nvPr/>
        </p:nvSpPr>
        <p:spPr>
          <a:xfrm>
            <a:off x="456700" y="2139925"/>
            <a:ext cx="2696400" cy="2482200"/>
          </a:xfrm>
          <a:prstGeom prst="roundRect">
            <a:avLst>
              <a:gd name="adj" fmla="val 4502"/>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100000"/>
              </a:lnSpc>
              <a:spcBef>
                <a:spcPts val="400"/>
              </a:spcBef>
              <a:spcAft>
                <a:spcPts val="0"/>
              </a:spcAft>
              <a:buNone/>
            </a:pPr>
            <a:r>
              <a:rPr lang="vi-VN" sz="1100" b="1">
                <a:solidFill>
                  <a:srgbClr val="002060"/>
                </a:solidFill>
              </a:rPr>
              <a:t>Nội dung</a:t>
            </a:r>
            <a:r>
              <a:rPr lang="vi-VN" sz="1100">
                <a:solidFill>
                  <a:srgbClr val="002060"/>
                </a:solidFill>
              </a:rPr>
              <a:t>:</a:t>
            </a:r>
          </a:p>
          <a:p>
            <a:pPr marL="57150" marR="0" lvl="1" indent="0" algn="l" rtl="0">
              <a:lnSpc>
                <a:spcPct val="100000"/>
              </a:lnSpc>
              <a:spcBef>
                <a:spcPts val="400"/>
              </a:spcBef>
              <a:spcAft>
                <a:spcPts val="400"/>
              </a:spcAft>
              <a:buNone/>
            </a:pPr>
            <a:r>
              <a:rPr lang="vi-VN" sz="1000">
                <a:solidFill>
                  <a:schemeClr val="dk1"/>
                </a:solidFill>
              </a:rPr>
              <a:t>One Data Indonesia (SDI) là nền tảng quản lý dữ liệu của chính phủ với sự tham gia của các cơ quan chính quyền trung ương, khu vực và địa phương. Nền tảng này xuất phát từ Quy định số 39 năm 2019 của Tổng thống về nền tảng One Data Indonesia. SDI tạo điều kiện thuận lợi cho quá trình tích hợp các bộ dữ liệu của chính phủ vào Cổng thông tin One Data Indonesia (data.go.id).</a:t>
            </a:r>
          </a:p>
        </p:txBody>
      </p:sp>
      <p:sp>
        <p:nvSpPr>
          <p:cNvPr id="153" name="Google Shape;153;p21"/>
          <p:cNvSpPr/>
          <p:nvPr/>
        </p:nvSpPr>
        <p:spPr>
          <a:xfrm>
            <a:off x="3242153" y="3432025"/>
            <a:ext cx="5452200" cy="1190100"/>
          </a:xfrm>
          <a:prstGeom prst="roundRect">
            <a:avLst>
              <a:gd name="adj" fmla="val 9488"/>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90000"/>
              </a:lnSpc>
              <a:spcBef>
                <a:spcPts val="400"/>
              </a:spcBef>
              <a:spcAft>
                <a:spcPts val="0"/>
              </a:spcAft>
              <a:buNone/>
            </a:pPr>
            <a:r>
              <a:rPr lang="vi-VN" sz="1100" b="1" dirty="0">
                <a:solidFill>
                  <a:srgbClr val="002060"/>
                </a:solidFill>
              </a:rPr>
              <a:t>Kết quả</a:t>
            </a:r>
            <a:r>
              <a:rPr lang="vi-VN" sz="1100" i="0" u="none" strike="noStrike" cap="none" dirty="0">
                <a:solidFill>
                  <a:srgbClr val="002060"/>
                </a:solidFill>
              </a:rPr>
              <a:t>:</a:t>
            </a:r>
          </a:p>
          <a:p>
            <a:pPr marL="457200" marR="0" lvl="0" indent="-279400" algn="l" rtl="0">
              <a:lnSpc>
                <a:spcPct val="100000"/>
              </a:lnSpc>
              <a:spcBef>
                <a:spcPts val="400"/>
              </a:spcBef>
              <a:spcAft>
                <a:spcPts val="0"/>
              </a:spcAft>
              <a:buClr>
                <a:schemeClr val="dk1"/>
              </a:buClr>
              <a:buSzPts val="800"/>
              <a:buChar char="●"/>
            </a:pPr>
            <a:r>
              <a:rPr lang="vi-VN" sz="1000" dirty="0">
                <a:solidFill>
                  <a:schemeClr val="dk1"/>
                </a:solidFill>
              </a:rPr>
              <a:t>Dưới sự dẫn dắt của chính quyền trung ương, các cơ quan cấp địa phương đã triển khai các cổng dữ liệu mở cho Jakarta, Bandung và Banda Aceh.</a:t>
            </a:r>
          </a:p>
          <a:p>
            <a:pPr marL="457200" lvl="0" indent="-279400" algn="l" rtl="0">
              <a:lnSpc>
                <a:spcPct val="100000"/>
              </a:lnSpc>
              <a:spcBef>
                <a:spcPts val="400"/>
              </a:spcBef>
              <a:spcAft>
                <a:spcPts val="400"/>
              </a:spcAft>
              <a:buClr>
                <a:schemeClr val="dk1"/>
              </a:buClr>
              <a:buSzPts val="800"/>
              <a:buChar char="●"/>
            </a:pPr>
            <a:r>
              <a:rPr lang="vi-VN" sz="1000" dirty="0">
                <a:solidFill>
                  <a:schemeClr val="dk1"/>
                </a:solidFill>
              </a:rPr>
              <a:t>Dữ liệu mở hơn đã tạo tiền đề để người dân đóng góp ý kiến, từ đó cải thiện chất lượng dịch vụ.</a:t>
            </a:r>
          </a:p>
        </p:txBody>
      </p:sp>
      <p:sp>
        <p:nvSpPr>
          <p:cNvPr id="154" name="Google Shape;154;p21"/>
          <p:cNvSpPr/>
          <p:nvPr/>
        </p:nvSpPr>
        <p:spPr>
          <a:xfrm>
            <a:off x="3242150" y="1140750"/>
            <a:ext cx="5452200" cy="2203500"/>
          </a:xfrm>
          <a:prstGeom prst="roundRect">
            <a:avLst>
              <a:gd name="adj" fmla="val 4203"/>
            </a:avLst>
          </a:prstGeom>
          <a:solidFill>
            <a:srgbClr val="F2F2F2"/>
          </a:solidFill>
          <a:ln>
            <a:noFill/>
          </a:ln>
        </p:spPr>
        <p:txBody>
          <a:bodyPr spcFirstLastPara="1" wrap="square" lIns="68575" tIns="34275" rIns="68575" bIns="34275" anchor="ctr" anchorCtr="0">
            <a:noAutofit/>
          </a:bodyPr>
          <a:lstStyle/>
          <a:p>
            <a:pPr marL="228600" marR="0" lvl="1" indent="0" algn="l" rtl="0">
              <a:lnSpc>
                <a:spcPct val="100000"/>
              </a:lnSpc>
              <a:spcBef>
                <a:spcPts val="400"/>
              </a:spcBef>
              <a:spcAft>
                <a:spcPts val="0"/>
              </a:spcAft>
              <a:buNone/>
            </a:pPr>
            <a:r>
              <a:rPr lang="vi-VN" sz="1100" b="1">
                <a:solidFill>
                  <a:srgbClr val="002244"/>
                </a:solidFill>
              </a:rPr>
              <a:t>Thời gian:</a:t>
            </a:r>
            <a:r>
              <a:rPr lang="vi-VN" sz="1100">
                <a:solidFill>
                  <a:srgbClr val="002244"/>
                </a:solidFill>
              </a:rPr>
              <a:t> </a:t>
            </a:r>
          </a:p>
          <a:p>
            <a:pPr marL="400050" marR="232493" lvl="0" indent="-193675" algn="l" rtl="0">
              <a:lnSpc>
                <a:spcPct val="100000"/>
              </a:lnSpc>
              <a:spcBef>
                <a:spcPts val="400"/>
              </a:spcBef>
              <a:spcAft>
                <a:spcPts val="0"/>
              </a:spcAft>
              <a:buSzPts val="800"/>
              <a:buChar char="●"/>
            </a:pPr>
            <a:r>
              <a:rPr lang="vi-VN" sz="1000" b="1" i="1"/>
              <a:t>2008: </a:t>
            </a:r>
            <a:r>
              <a:rPr lang="vi-VN" sz="1000"/>
              <a:t>Indonesia thông qua Đạo luật về Tiết lộ Thông tin khu vực công nhằm cải thiện tính minh bạch. </a:t>
            </a:r>
          </a:p>
          <a:p>
            <a:pPr marL="400050" marR="232493" lvl="0" indent="-193675" algn="l" rtl="0">
              <a:lnSpc>
                <a:spcPct val="100000"/>
              </a:lnSpc>
              <a:spcBef>
                <a:spcPts val="400"/>
              </a:spcBef>
              <a:spcAft>
                <a:spcPts val="0"/>
              </a:spcAft>
              <a:buSzPts val="800"/>
              <a:buChar char="●"/>
            </a:pPr>
            <a:r>
              <a:rPr lang="vi-VN" sz="1000" b="1" i="1"/>
              <a:t>2011: </a:t>
            </a:r>
            <a:r>
              <a:rPr lang="vi-VN" sz="1000"/>
              <a:t>Indonesia là một trong những bên sáng lập Sáng kiến Đối tác Chính phủ mở - OGP nhằm thúc đẩy các chính phủ thực hiện những hành động cụ thể hướng tới cải thiện tính minh bạch, trách nhiệm giải trình và trao quyền cho người dân.</a:t>
            </a:r>
          </a:p>
          <a:p>
            <a:pPr marL="400050" marR="232493" lvl="0" indent="-193675" algn="l" rtl="0">
              <a:lnSpc>
                <a:spcPct val="100000"/>
              </a:lnSpc>
              <a:spcBef>
                <a:spcPts val="400"/>
              </a:spcBef>
              <a:spcAft>
                <a:spcPts val="0"/>
              </a:spcAft>
              <a:buClr>
                <a:srgbClr val="020202"/>
              </a:buClr>
              <a:buSzPts val="800"/>
              <a:buChar char="●"/>
            </a:pPr>
            <a:r>
              <a:rPr lang="vi-VN" sz="1000" b="1" i="1">
                <a:solidFill>
                  <a:srgbClr val="020202"/>
                </a:solidFill>
              </a:rPr>
              <a:t>2014: </a:t>
            </a:r>
            <a:r>
              <a:rPr lang="vi-VN" sz="1000">
                <a:solidFill>
                  <a:srgbClr val="020202"/>
                </a:solidFill>
              </a:rPr>
              <a:t>Cổng thông tin data.go.id data được triển khai đại chúng dưới sự hỗ trợ của Ngân hàng Thế giới.</a:t>
            </a:r>
          </a:p>
          <a:p>
            <a:pPr marL="400050" marR="232493" lvl="0" indent="-193675" algn="l" rtl="0">
              <a:lnSpc>
                <a:spcPct val="100000"/>
              </a:lnSpc>
              <a:spcBef>
                <a:spcPts val="400"/>
              </a:spcBef>
              <a:spcAft>
                <a:spcPts val="400"/>
              </a:spcAft>
              <a:buClr>
                <a:srgbClr val="020202"/>
              </a:buClr>
              <a:buSzPts val="800"/>
              <a:buChar char="●"/>
            </a:pPr>
            <a:r>
              <a:rPr lang="vi-VN" sz="1000" b="1" i="1">
                <a:solidFill>
                  <a:srgbClr val="020202"/>
                </a:solidFill>
              </a:rPr>
              <a:t>2022: </a:t>
            </a:r>
            <a:r>
              <a:rPr lang="vi-VN" sz="1000">
                <a:solidFill>
                  <a:srgbClr val="020202"/>
                </a:solidFill>
              </a:rPr>
              <a:t>Cổng thông tin này bao gồm 88.000 bộ dữ liệu từ 200 cơ quan chính quyền cấp địa phương, khu vực và trung ương.</a:t>
            </a:r>
          </a:p>
        </p:txBody>
      </p:sp>
      <p:sp>
        <p:nvSpPr>
          <p:cNvPr id="155" name="Google Shape;155;p21"/>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marR="0" lvl="0" indent="0" algn="l" rtl="0">
              <a:spcBef>
                <a:spcPts val="0"/>
              </a:spcBef>
              <a:spcAft>
                <a:spcPts val="0"/>
              </a:spcAft>
              <a:buSzPts val="1100"/>
              <a:buNone/>
            </a:pPr>
            <a:r>
              <a:rPr lang="vi-VN" sz="2200" b="1">
                <a:solidFill>
                  <a:srgbClr val="009FDA"/>
                </a:solidFill>
              </a:rPr>
              <a:t>NỀN TẢNG DỮ LIỆU MỞ: </a:t>
            </a:r>
            <a:r>
              <a:rPr lang="vi-VN" sz="2200" b="1">
                <a:solidFill>
                  <a:srgbClr val="002244"/>
                </a:solidFill>
              </a:rPr>
              <a:t>INDONESIA</a:t>
            </a:r>
          </a:p>
        </p:txBody>
      </p:sp>
      <p:cxnSp>
        <p:nvCxnSpPr>
          <p:cNvPr id="156" name="Google Shape;156;p21"/>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sp>
        <p:nvSpPr>
          <p:cNvPr id="865" name="Google Shape;865;p84"/>
          <p:cNvSpPr/>
          <p:nvPr/>
        </p:nvSpPr>
        <p:spPr>
          <a:xfrm>
            <a:off x="464050" y="1135450"/>
            <a:ext cx="8073900" cy="7875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342900" marR="0" lvl="0" indent="-219075" algn="l" defTabSz="914400" rtl="0" eaLnBrk="1" fontAlgn="auto" latinLnBrk="0" hangingPunct="1">
              <a:lnSpc>
                <a:spcPct val="115000"/>
              </a:lnSpc>
              <a:spcBef>
                <a:spcPts val="750"/>
              </a:spcBef>
              <a:spcAft>
                <a:spcPts val="900"/>
              </a:spcAft>
              <a:buClr>
                <a:srgbClr val="000000"/>
              </a:buClr>
              <a:buSzPts val="1000"/>
              <a:buFont typeface="Arial"/>
              <a:buChar char="●"/>
              <a:tabLst/>
              <a:defRPr/>
            </a:pPr>
            <a:r>
              <a:rPr kumimoji="0" lang="vi-VN" sz="1001" b="0" i="0" u="none" strike="noStrike" kern="0" cap="none" spc="0" normalizeH="0" baseline="0" noProof="0" dirty="0">
                <a:ln>
                  <a:noFill/>
                </a:ln>
                <a:solidFill>
                  <a:srgbClr val="000000"/>
                </a:solidFill>
                <a:effectLst/>
                <a:uLnTx/>
                <a:uFillTx/>
                <a:latin typeface="Arial"/>
                <a:cs typeface="Arial"/>
                <a:sym typeface="Arial"/>
              </a:rPr>
              <a:t>Để đảm bảo thành công của Thử thách, cần đa dạng hóa các quan hệ đối tác.  </a:t>
            </a:r>
          </a:p>
        </p:txBody>
      </p:sp>
      <p:sp>
        <p:nvSpPr>
          <p:cNvPr id="866" name="Google Shape;866;p84"/>
          <p:cNvSpPr/>
          <p:nvPr/>
        </p:nvSpPr>
        <p:spPr>
          <a:xfrm>
            <a:off x="464050" y="2016537"/>
            <a:ext cx="8073900" cy="7875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342900" marR="0" lvl="0" indent="-219075" algn="l" defTabSz="914400" rtl="0" eaLnBrk="1" fontAlgn="auto" latinLnBrk="0" hangingPunct="1">
              <a:lnSpc>
                <a:spcPct val="115000"/>
              </a:lnSpc>
              <a:spcBef>
                <a:spcPts val="750"/>
              </a:spcBef>
              <a:spcAft>
                <a:spcPts val="0"/>
              </a:spcAft>
              <a:buClr>
                <a:srgbClr val="000000"/>
              </a:buClr>
              <a:buSzPts val="1000"/>
              <a:buFont typeface="Arial"/>
              <a:buChar char="●"/>
              <a:tabLst/>
              <a:defRPr/>
            </a:pPr>
            <a:r>
              <a:rPr kumimoji="0" lang="vi-VN" sz="1001" b="0" i="0" u="none" strike="noStrike" kern="0" cap="none" spc="0" normalizeH="0" baseline="0" noProof="0" dirty="0">
                <a:ln>
                  <a:noFill/>
                </a:ln>
                <a:solidFill>
                  <a:srgbClr val="000000"/>
                </a:solidFill>
                <a:effectLst/>
                <a:uLnTx/>
                <a:uFillTx/>
                <a:latin typeface="Arial"/>
                <a:cs typeface="Arial"/>
                <a:sym typeface="Arial"/>
              </a:rPr>
              <a:t>Điều này sẽ giúp có được các giải pháp tốt nhất có thể, đồng thời mang lại cho mỗi giải pháp khả năng POC thành công cao nhất và góp phần phát triển kinh tế bền vững sau khi Thử thách kết thúc.</a:t>
            </a:r>
          </a:p>
        </p:txBody>
      </p:sp>
      <p:sp>
        <p:nvSpPr>
          <p:cNvPr id="867" name="Google Shape;867;p84"/>
          <p:cNvSpPr/>
          <p:nvPr/>
        </p:nvSpPr>
        <p:spPr>
          <a:xfrm>
            <a:off x="464050" y="2897625"/>
            <a:ext cx="8073900" cy="7875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342900" marR="0" lvl="0" indent="-219075" algn="l" defTabSz="914400" rtl="0" eaLnBrk="1" fontAlgn="auto" latinLnBrk="0" hangingPunct="1">
              <a:lnSpc>
                <a:spcPct val="115000"/>
              </a:lnSpc>
              <a:spcBef>
                <a:spcPts val="750"/>
              </a:spcBef>
              <a:spcAft>
                <a:spcPts val="900"/>
              </a:spcAft>
              <a:buClr>
                <a:srgbClr val="000000"/>
              </a:buClr>
              <a:buSzPts val="1000"/>
              <a:buFont typeface="Arial"/>
              <a:buChar char="●"/>
              <a:tabLst/>
              <a:defRPr/>
            </a:pPr>
            <a:r>
              <a:rPr kumimoji="0" lang="vi-VN" sz="1001" b="0" i="0" u="none" strike="noStrike" kern="0" cap="none" spc="0" normalizeH="0" baseline="0" noProof="0" dirty="0">
                <a:ln>
                  <a:noFill/>
                </a:ln>
                <a:solidFill>
                  <a:srgbClr val="000000"/>
                </a:solidFill>
                <a:effectLst/>
                <a:uLnTx/>
                <a:uFillTx/>
                <a:latin typeface="Arial"/>
                <a:cs typeface="Arial"/>
                <a:sym typeface="Arial"/>
              </a:rPr>
              <a:t>Có thể tìm kiếm các đối tác từ các học viện liên kết, các tổ chức nghiên cứu (think tank), hệ sinh thái công nghệ/khởi nghiệp, các hiệp hội thương mại và công nghiệp, các tổ chức khu vực tư nhân ở từng lĩnh vực, qua truyền thông và cộng đồng quốc tế.</a:t>
            </a:r>
          </a:p>
        </p:txBody>
      </p:sp>
      <p:cxnSp>
        <p:nvCxnSpPr>
          <p:cNvPr id="868" name="Google Shape;868;p84"/>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869" name="Google Shape;869;p84"/>
          <p:cNvSpPr/>
          <p:nvPr/>
        </p:nvSpPr>
        <p:spPr>
          <a:xfrm>
            <a:off x="456675" y="0"/>
            <a:ext cx="85095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9FDA"/>
                </a:solidFill>
                <a:effectLst/>
                <a:uLnTx/>
                <a:uFillTx/>
                <a:latin typeface="Arial"/>
                <a:cs typeface="Arial"/>
                <a:sym typeface="Arial"/>
              </a:rPr>
              <a:t>QUAN HỆ ĐỐI TÁC</a:t>
            </a:r>
          </a:p>
        </p:txBody>
      </p:sp>
      <p:sp>
        <p:nvSpPr>
          <p:cNvPr id="870" name="Google Shape;870;p8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70</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sp>
        <p:nvSpPr>
          <p:cNvPr id="871" name="Google Shape;871;p84"/>
          <p:cNvSpPr/>
          <p:nvPr/>
        </p:nvSpPr>
        <p:spPr>
          <a:xfrm>
            <a:off x="464050" y="3778712"/>
            <a:ext cx="8073900" cy="7875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342900" marR="0" lvl="0" indent="-219075" algn="l" defTabSz="914400" rtl="0" eaLnBrk="1" fontAlgn="auto" latinLnBrk="0" hangingPunct="1">
              <a:lnSpc>
                <a:spcPct val="115000"/>
              </a:lnSpc>
              <a:spcBef>
                <a:spcPts val="750"/>
              </a:spcBef>
              <a:spcAft>
                <a:spcPts val="900"/>
              </a:spcAft>
              <a:buClr>
                <a:srgbClr val="000000"/>
              </a:buClr>
              <a:buSzPts val="1000"/>
              <a:buFont typeface="Arial"/>
              <a:buChar char="●"/>
              <a:tabLst/>
              <a:defRPr/>
            </a:pPr>
            <a:r>
              <a:rPr kumimoji="0" lang="vi-VN" sz="1001" b="0" i="0" u="none" strike="noStrike" kern="0" cap="none" spc="0" normalizeH="0" baseline="0" noProof="0" dirty="0">
                <a:ln>
                  <a:noFill/>
                </a:ln>
                <a:solidFill>
                  <a:srgbClr val="000000"/>
                </a:solidFill>
                <a:effectLst/>
                <a:uLnTx/>
                <a:uFillTx/>
                <a:latin typeface="Arial"/>
                <a:cs typeface="Arial"/>
                <a:sym typeface="Arial"/>
              </a:rPr>
              <a:t>Sẽ triển khai thúc đẩy hợp tác mạnh mẽ ở phạm vi trong nước và khu vực ở giai đoạn khởi động Thử thách.</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cxnSp>
        <p:nvCxnSpPr>
          <p:cNvPr id="876" name="Google Shape;876;p85"/>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877" name="Google Shape;877;p85"/>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CÁC ĐỐI TÁC</a:t>
            </a:r>
            <a:r>
              <a:rPr kumimoji="0" lang="vi-VN" sz="2201" b="1" i="0" u="none" strike="noStrike" kern="0" cap="none" spc="0" normalizeH="0" baseline="0" noProof="0">
                <a:ln>
                  <a:noFill/>
                </a:ln>
                <a:solidFill>
                  <a:srgbClr val="009FDA"/>
                </a:solidFill>
                <a:effectLst/>
                <a:uLnTx/>
                <a:uFillTx/>
                <a:latin typeface="Arial"/>
                <a:cs typeface="Arial"/>
                <a:sym typeface="Arial"/>
              </a:rPr>
              <a:t> CHÍNH QUYỀN TPHCM</a:t>
            </a:r>
          </a:p>
        </p:txBody>
      </p:sp>
      <p:sp>
        <p:nvSpPr>
          <p:cNvPr id="878" name="Google Shape;878;p85"/>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graphicFrame>
        <p:nvGraphicFramePr>
          <p:cNvPr id="879" name="Google Shape;879;p85"/>
          <p:cNvGraphicFramePr/>
          <p:nvPr/>
        </p:nvGraphicFramePr>
        <p:xfrm>
          <a:off x="456676" y="1026225"/>
          <a:ext cx="8291037" cy="3581401"/>
        </p:xfrm>
        <a:graphic>
          <a:graphicData uri="http://schemas.openxmlformats.org/drawingml/2006/table">
            <a:tbl>
              <a:tblPr>
                <a:noFill/>
                <a:tableStyleId>{A82F5DF9-F4DC-47F2-8F6E-91642B9D3C0F}</a:tableStyleId>
              </a:tblPr>
              <a:tblGrid>
                <a:gridCol w="148018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877628">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116205">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NHÓM</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GIỚI THIỆU</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264319">
                <a:tc>
                  <a:txBody>
                    <a:bodyPr/>
                    <a:lstStyle/>
                    <a:p>
                      <a:pPr marL="0" lvl="0" indent="0" algn="l" rtl="0">
                        <a:lnSpc>
                          <a:spcPct val="100000"/>
                        </a:lnSpc>
                        <a:spcBef>
                          <a:spcPts val="0"/>
                        </a:spcBef>
                        <a:spcAft>
                          <a:spcPts val="0"/>
                        </a:spcAft>
                        <a:buNone/>
                      </a:pPr>
                      <a:r>
                        <a:rPr lang="vi-VN" sz="700" b="1"/>
                        <a:t>CÔNG AN TỈNH </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t>Quản lý nhà nước về hộ khẩu, an ninh, an ninh mạng, an toàn thông tin, v.v.</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rowSpan="9">
                  <a:txBody>
                    <a:bodyPr/>
                    <a:lstStyle/>
                    <a:p>
                      <a:pPr marL="0" lvl="0" indent="0" algn="ctr" rtl="0">
                        <a:lnSpc>
                          <a:spcPct val="100000"/>
                        </a:lnSpc>
                        <a:spcBef>
                          <a:spcPts val="0"/>
                        </a:spcBef>
                        <a:spcAft>
                          <a:spcPts val="0"/>
                        </a:spcAft>
                        <a:buNone/>
                      </a:pPr>
                      <a:r>
                        <a:rPr lang="vi-VN" sz="900" i="1">
                          <a:solidFill>
                            <a:srgbClr val="009FDA"/>
                          </a:solidFill>
                        </a:rPr>
                        <a:t>Tư vấn về dữ liệu theo ngành cụ thể và mức độ mở của dữ liệu. </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1"/>
                  </a:ext>
                </a:extLst>
              </a:tr>
              <a:tr h="348139">
                <a:tc>
                  <a:txBody>
                    <a:bodyPr/>
                    <a:lstStyle/>
                    <a:p>
                      <a:pPr marL="0" lvl="0" indent="0" algn="l" rtl="0">
                        <a:lnSpc>
                          <a:spcPct val="100000"/>
                        </a:lnSpc>
                        <a:spcBef>
                          <a:spcPts val="0"/>
                        </a:spcBef>
                        <a:spcAft>
                          <a:spcPts val="0"/>
                        </a:spcAft>
                        <a:buNone/>
                      </a:pPr>
                      <a:r>
                        <a:rPr lang="vi-VN" sz="700" b="1"/>
                        <a:t>Sở Tài nguyên và Môi trường (Sở TT-MT)</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solidFill>
                            <a:srgbClr val="202124"/>
                          </a:solidFill>
                        </a:rPr>
                        <a:t>Quản lý nhà nước về đất đai, tài nguyên nước; tài nguyên địa chất và khoáng sản; môi trường; biến đổi khí hậu</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464820">
                <a:tc>
                  <a:txBody>
                    <a:bodyPr/>
                    <a:lstStyle/>
                    <a:p>
                      <a:pPr marL="0" lvl="0" indent="0" algn="l" rtl="0">
                        <a:lnSpc>
                          <a:spcPct val="100000"/>
                        </a:lnSpc>
                        <a:spcBef>
                          <a:spcPts val="0"/>
                        </a:spcBef>
                        <a:spcAft>
                          <a:spcPts val="0"/>
                        </a:spcAft>
                        <a:buNone/>
                      </a:pPr>
                      <a:r>
                        <a:rPr lang="vi-VN" sz="700" b="1"/>
                        <a:t>Sở Lao động - Thương binh và Xã hội (Sở LĐTBXH)</a:t>
                      </a:r>
                    </a:p>
                    <a:p>
                      <a:pPr marL="0" lvl="0" indent="0" algn="l" rtl="0">
                        <a:lnSpc>
                          <a:spcPct val="100000"/>
                        </a:lnSpc>
                        <a:spcBef>
                          <a:spcPts val="0"/>
                        </a:spcBef>
                        <a:spcAft>
                          <a:spcPts val="0"/>
                        </a:spcAft>
                        <a:buNone/>
                      </a:pPr>
                      <a:endParaRPr sz="700" b="1"/>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Clr>
                          <a:schemeClr val="dk1"/>
                        </a:buClr>
                        <a:buSzPts val="1100"/>
                        <a:buFont typeface="Arial" panose="020B0604020202020204"/>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Quản lý nhà nước về lao động, lương bổng và việc làm trong khu vực doanh nghiệp; giáo dục dạy nghề (trừ sư phạm); bảo hiểm xã hội; an toàn và vệ sinh lao động </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3"/>
                  </a:ext>
                </a:extLst>
              </a:tr>
              <a:tr h="232410">
                <a:tc>
                  <a:txBody>
                    <a:bodyPr/>
                    <a:lstStyle/>
                    <a:p>
                      <a:pPr marL="0" lvl="0" indent="0" algn="l" rtl="0">
                        <a:lnSpc>
                          <a:spcPct val="100000"/>
                        </a:lnSpc>
                        <a:spcBef>
                          <a:spcPts val="0"/>
                        </a:spcBef>
                        <a:spcAft>
                          <a:spcPts val="0"/>
                        </a:spcAft>
                        <a:buNone/>
                      </a:pPr>
                      <a:r>
                        <a:rPr lang="vi-VN" sz="700" b="1"/>
                        <a:t>Sở Công Thương</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Clr>
                          <a:schemeClr val="dk1"/>
                        </a:buClr>
                        <a:buSzPts val="1100"/>
                        <a:buFont typeface="Arial" panose="020B0604020202020204"/>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t>Quản lý nhà nước về hoạt động công nghiệp và thương mại </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4"/>
                  </a:ext>
                </a:extLst>
              </a:tr>
              <a:tr h="396240">
                <a:tc>
                  <a:txBody>
                    <a:bodyPr/>
                    <a:lstStyle/>
                    <a:p>
                      <a:pPr marL="0" lvl="0" indent="0" algn="l" rtl="0">
                        <a:lnSpc>
                          <a:spcPct val="100000"/>
                        </a:lnSpc>
                        <a:spcBef>
                          <a:spcPts val="0"/>
                        </a:spcBef>
                        <a:spcAft>
                          <a:spcPts val="0"/>
                        </a:spcAft>
                        <a:buNone/>
                      </a:pPr>
                      <a:r>
                        <a:rPr lang="vi-VN" sz="700" b="1"/>
                        <a:t>Sở Tài chính </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Clr>
                          <a:schemeClr val="dk1"/>
                        </a:buClr>
                        <a:buSzPts val="1100"/>
                        <a:buFont typeface="Arial" panose="020B0604020202020204"/>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Quản lý nhà nước về ngân sách chính phủ; nợ chính phủ của địa phương, phí, lệ phí và các khoản thu khác của ngân sách nhà nước; tài sản công; quỹ tài chính nhà nước ngoài ngân sách</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5"/>
                  </a:ext>
                </a:extLst>
              </a:tr>
              <a:tr h="132398">
                <a:tc>
                  <a:txBody>
                    <a:bodyPr/>
                    <a:lstStyle/>
                    <a:p>
                      <a:pPr marL="0" lvl="0" indent="0" algn="l" rtl="0">
                        <a:lnSpc>
                          <a:spcPct val="100000"/>
                        </a:lnSpc>
                        <a:spcBef>
                          <a:spcPts val="0"/>
                        </a:spcBef>
                        <a:spcAft>
                          <a:spcPts val="0"/>
                        </a:spcAft>
                        <a:buNone/>
                      </a:pPr>
                      <a:r>
                        <a:rPr lang="vi-VN" sz="700" b="1"/>
                        <a:t>Sở Du lịch </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t>Quản lý nhà nước về du lịch </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6"/>
                  </a:ext>
                </a:extLst>
              </a:tr>
              <a:tr h="396240">
                <a:tc>
                  <a:txBody>
                    <a:bodyPr/>
                    <a:lstStyle/>
                    <a:p>
                      <a:pPr marL="0" lvl="0" indent="0" algn="l" rtl="0">
                        <a:lnSpc>
                          <a:spcPct val="100000"/>
                        </a:lnSpc>
                        <a:spcBef>
                          <a:spcPts val="0"/>
                        </a:spcBef>
                        <a:spcAft>
                          <a:spcPts val="0"/>
                        </a:spcAft>
                        <a:buNone/>
                      </a:pPr>
                      <a:r>
                        <a:rPr lang="vi-VN" sz="700" b="1"/>
                        <a:t>Sở Giáo dục </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Quản lý nhà nước về giáo dục, quản lý giáo viên và học sinh và công tác triển khai thực hiện các chính sách phát triển giáo dục</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7"/>
                  </a:ext>
                </a:extLst>
              </a:tr>
              <a:tr h="396240">
                <a:tc>
                  <a:txBody>
                    <a:bodyPr/>
                    <a:lstStyle/>
                    <a:p>
                      <a:pPr marL="0" lvl="0" indent="0" algn="l" rtl="0">
                        <a:lnSpc>
                          <a:spcPct val="100000"/>
                        </a:lnSpc>
                        <a:spcBef>
                          <a:spcPts val="0"/>
                        </a:spcBef>
                        <a:spcAft>
                          <a:spcPts val="0"/>
                        </a:spcAft>
                        <a:buNone/>
                      </a:pPr>
                      <a:r>
                        <a:rPr lang="vi-VN" sz="700" b="1"/>
                        <a:t>Sở Xây dựng</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Clr>
                          <a:schemeClr val="dk1"/>
                        </a:buClr>
                        <a:buSzPts val="1100"/>
                        <a:buFont typeface="Arial" panose="020B0604020202020204"/>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solidFill>
                            <a:srgbClr val="202124"/>
                          </a:solidFill>
                        </a:rPr>
                        <a:t>Quản lý nhà nước về xây dựng, kiến ​​trúc, hạ tầng đô thị, khu công nghiệp, khu chế xuất, khu kinh tế, khu công nghệ cao</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8"/>
                  </a:ext>
                </a:extLst>
              </a:tr>
              <a:tr h="264319">
                <a:tc>
                  <a:txBody>
                    <a:bodyPr/>
                    <a:lstStyle/>
                    <a:p>
                      <a:pPr marL="0" lvl="0" indent="0" algn="l" rtl="0">
                        <a:lnSpc>
                          <a:spcPct val="100000"/>
                        </a:lnSpc>
                        <a:spcBef>
                          <a:spcPts val="0"/>
                        </a:spcBef>
                        <a:spcAft>
                          <a:spcPts val="0"/>
                        </a:spcAft>
                        <a:buNone/>
                      </a:pPr>
                      <a:r>
                        <a:rPr lang="vi-VN" sz="700" b="1"/>
                        <a:t>Sở Quy hoạch Kiến trúc</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Clr>
                          <a:schemeClr val="dk1"/>
                        </a:buClr>
                        <a:buSzPts val="1100"/>
                        <a:buFont typeface="Arial" panose="020B0604020202020204"/>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dot"/>
                      <a:round/>
                      <a:headEnd type="none" w="sm" len="sm"/>
                      <a:tailEnd type="none" w="sm" len="sm"/>
                    </a:lnB>
                    <a:solidFill>
                      <a:srgbClr val="00AB51"/>
                    </a:solidFill>
                  </a:tcPr>
                </a:tc>
                <a:tc>
                  <a:txBody>
                    <a:bodyPr/>
                    <a:lstStyle/>
                    <a:p>
                      <a:pPr marL="0" marR="38100" lvl="0" indent="0" algn="l" rtl="0">
                        <a:lnSpc>
                          <a:spcPct val="100000"/>
                        </a:lnSpc>
                        <a:spcBef>
                          <a:spcPts val="0"/>
                        </a:spcBef>
                        <a:spcAft>
                          <a:spcPts val="0"/>
                        </a:spcAft>
                        <a:buNone/>
                      </a:pPr>
                      <a:r>
                        <a:rPr lang="vi-VN" sz="800">
                          <a:solidFill>
                            <a:srgbClr val="202124"/>
                          </a:solidFill>
                        </a:rPr>
                        <a:t>Quản lý nhà nước về quy hoạch xây dựng và kiến ​​trúc đô thị trên địa bàn thành phố</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9"/>
                  </a:ext>
                </a:extLst>
              </a:tr>
              <a:tr h="570071">
                <a:tc>
                  <a:txBody>
                    <a:bodyPr/>
                    <a:lstStyle/>
                    <a:p>
                      <a:pPr marL="0" lvl="0" indent="0" algn="l" rtl="0">
                        <a:lnSpc>
                          <a:spcPct val="100000"/>
                        </a:lnSpc>
                        <a:spcBef>
                          <a:spcPts val="0"/>
                        </a:spcBef>
                        <a:spcAft>
                          <a:spcPts val="0"/>
                        </a:spcAft>
                        <a:buClr>
                          <a:schemeClr val="dk1"/>
                        </a:buClr>
                        <a:buSzPts val="1100"/>
                        <a:buFont typeface="Arial" panose="020B0604020202020204"/>
                        <a:buNone/>
                      </a:pPr>
                      <a:r>
                        <a:rPr lang="vi-VN" sz="700" b="1">
                          <a:solidFill>
                            <a:schemeClr val="dk1"/>
                          </a:solidFill>
                        </a:rPr>
                        <a:t>Sở Khoa học và Công nghệ</a:t>
                      </a:r>
                    </a:p>
                  </a:txBody>
                  <a:tcPr marL="28575" marR="28575" marT="19050" marB="19050" anchor="ctr">
                    <a:lnL w="9525" cap="flat" cmpd="sng">
                      <a:solidFill>
                        <a:srgbClr val="CCCCCC"/>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19050" marB="19050" anchor="ctr">
                    <a:lnL w="9525" cap="flat" cmpd="sng">
                      <a:solidFill>
                        <a:srgbClr val="CCCCCC"/>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rgbClr val="00AB51"/>
                    </a:solidFill>
                  </a:tcPr>
                </a:tc>
                <a:tc>
                  <a:txBody>
                    <a:bodyPr/>
                    <a:lstStyle/>
                    <a:p>
                      <a:pPr marL="5715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Quản lý nhà nước về khoa học và công nghệ, bao gồm: Nghiên cứu khoa học, phát triển và đổi mới công nghệ; phát triển các giải pháp khoa học và công nghệ tiềm năng vì lợi ích công cộng</a:t>
                      </a:r>
                    </a:p>
                  </a:txBody>
                  <a:tcPr marL="28575" marR="28575" marT="19050" marB="19050" anchor="ctr">
                    <a:lnL w="9525" cap="flat" cmpd="sng">
                      <a:solidFill>
                        <a:srgbClr val="CCCCCC"/>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panose="020B0604020202020204"/>
                        <a:buNone/>
                      </a:pPr>
                      <a:r>
                        <a:rPr lang="vi-VN" sz="900" i="1">
                          <a:solidFill>
                            <a:srgbClr val="009FDA"/>
                          </a:solidFill>
                        </a:rPr>
                        <a:t>Cố vấn về đổi mới sáng tạo và chuyển giao công nghệ, cung cấp dữ liệu</a:t>
                      </a:r>
                    </a:p>
                  </a:txBody>
                  <a:tcPr marL="28575" marR="28575" marT="19050" marB="19050" anchor="ctr">
                    <a:lnL w="9525" cap="flat" cmpd="sng">
                      <a:solidFill>
                        <a:srgbClr val="CCCCCC"/>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cxnSp>
        <p:nvCxnSpPr>
          <p:cNvPr id="884" name="Google Shape;884;p86"/>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885" name="Google Shape;885;p86"/>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CÁC ĐỐI TÁC: </a:t>
            </a:r>
            <a:r>
              <a:rPr kumimoji="0" lang="vi-VN" sz="2201" b="1" i="0" u="none" strike="noStrike" kern="0" cap="none" spc="0" normalizeH="0" baseline="0" noProof="0">
                <a:ln>
                  <a:noFill/>
                </a:ln>
                <a:solidFill>
                  <a:srgbClr val="009FDA"/>
                </a:solidFill>
                <a:effectLst/>
                <a:uLnTx/>
                <a:uFillTx/>
                <a:latin typeface="Arial"/>
                <a:cs typeface="Arial"/>
                <a:sym typeface="Arial"/>
              </a:rPr>
              <a:t>CÔNG NGHỆ VÀ ĐỔI MỚI</a:t>
            </a:r>
          </a:p>
        </p:txBody>
      </p:sp>
      <p:sp>
        <p:nvSpPr>
          <p:cNvPr id="886" name="Google Shape;886;p86"/>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graphicFrame>
        <p:nvGraphicFramePr>
          <p:cNvPr id="887" name="Google Shape;887;p86"/>
          <p:cNvGraphicFramePr/>
          <p:nvPr/>
        </p:nvGraphicFramePr>
        <p:xfrm>
          <a:off x="456676" y="1026225"/>
          <a:ext cx="8291037" cy="3569018"/>
        </p:xfrm>
        <a:graphic>
          <a:graphicData uri="http://schemas.openxmlformats.org/drawingml/2006/table">
            <a:tbl>
              <a:tblPr>
                <a:noFill/>
                <a:tableStyleId>{A82F5DF9-F4DC-47F2-8F6E-91642B9D3C0F}</a:tableStyleId>
              </a:tblPr>
              <a:tblGrid>
                <a:gridCol w="148018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877628">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116205">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NHÓM</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GIỚI THIỆU</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932498">
                <a:tc>
                  <a:txBody>
                    <a:bodyPr/>
                    <a:lstStyle/>
                    <a:p>
                      <a:pPr marL="0" lvl="0" indent="0" algn="l" rtl="0">
                        <a:lnSpc>
                          <a:spcPct val="100000"/>
                        </a:lnSpc>
                        <a:spcBef>
                          <a:spcPts val="0"/>
                        </a:spcBef>
                        <a:spcAft>
                          <a:spcPts val="0"/>
                        </a:spcAft>
                        <a:buNone/>
                      </a:pPr>
                      <a:r>
                        <a:rPr lang="vi-VN" sz="800" b="1"/>
                        <a:t>Trung tâm Sáng kiến hỗ trợ đổi mới sáng tạo và khởi nghiệp Tp.HCM (SiHub)</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 </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t>Cơ quan được chính phủ hỗ trợ, thuộc Sở Khoa học và Công nghệ Thành phố Hồ Chí Minh, với sứ mệnh xây dựng Thành phố Hồ Chí Minh trở thành một trung tâm khởi nghiệp và đổi mới sáng tạo của Đông Nam Á. </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panose="020B0604020202020204"/>
                        <a:buNone/>
                      </a:pPr>
                      <a:r>
                        <a:rPr lang="vi-VN" sz="900" i="1">
                          <a:solidFill>
                            <a:srgbClr val="009FDA"/>
                          </a:solidFill>
                        </a:rPr>
                        <a:t>Ươm tạo, cố vấn, kết nối hệ sinh thái, tìm kiếm giải pháp.</a:t>
                      </a:r>
                      <a:br>
                        <a:rPr lang="vi-VN" sz="900" i="1">
                          <a:solidFill>
                            <a:srgbClr val="009FDA"/>
                          </a:solidFill>
                        </a:rPr>
                      </a:br>
                      <a:br>
                        <a:rPr lang="vi-VN" sz="900" i="1">
                          <a:solidFill>
                            <a:srgbClr val="009FDA"/>
                          </a:solidFill>
                        </a:rPr>
                      </a:br>
                      <a:r>
                        <a:rPr lang="en-US" sz="900" i="1">
                          <a:solidFill>
                            <a:srgbClr val="009FDA"/>
                          </a:solidFill>
                        </a:rPr>
                        <a:t>Lựa chọn đơn vị triển khai</a:t>
                      </a:r>
                      <a:endParaRPr lang="vi-VN" sz="900" i="1">
                        <a:solidFill>
                          <a:srgbClr val="009FDA"/>
                        </a:solidFill>
                      </a:endParaRP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833914">
                <a:tc>
                  <a:txBody>
                    <a:bodyPr/>
                    <a:lstStyle/>
                    <a:p>
                      <a:pPr marL="0" lvl="0" indent="0" algn="l" rtl="0">
                        <a:lnSpc>
                          <a:spcPct val="100000"/>
                        </a:lnSpc>
                        <a:spcBef>
                          <a:spcPts val="0"/>
                        </a:spcBef>
                        <a:spcAft>
                          <a:spcPts val="0"/>
                        </a:spcAft>
                        <a:buNone/>
                      </a:pPr>
                      <a:r>
                        <a:rPr lang="vi-VN" sz="800" b="1"/>
                        <a:t>Vườn ươm Doanh nghiệp Công nghệ cao</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B51"/>
                    </a:solidFill>
                  </a:tcPr>
                </a:tc>
                <a:tc>
                  <a:txBody>
                    <a:bodyPr/>
                    <a:lstStyle/>
                    <a:p>
                      <a:pPr marL="0" lvl="0" indent="0" algn="l" rtl="0">
                        <a:lnSpc>
                          <a:spcPct val="100000"/>
                        </a:lnSpc>
                        <a:spcBef>
                          <a:spcPts val="0"/>
                        </a:spcBef>
                        <a:spcAft>
                          <a:spcPts val="0"/>
                        </a:spcAft>
                        <a:buNone/>
                      </a:pPr>
                      <a:r>
                        <a:rPr lang="vi-VN" sz="800"/>
                        <a:t>Vườn ươm Doanh nghiệp Công nghệ cao Sài Gòn (SHBI) là đơn vị phi lợi nhuận trực thuộc Ban quản lý Khu Công Nghệ Cao TPHCM (SHTP), được thành lập theo Quyết định của Ủy ban nhân dân Thành phố Hồ Chí Minh vào tháng 8 năm 2006, với sứ mệnh thúc đẩy khởi nghiệp, ươm tạo các đơn vị khởi nghiệp công nghệ trẻ, giúp doanh nghiệp vượt qua khó khăn và quản lý phát triển bền vững.</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rowSpan="4">
                  <a:txBody>
                    <a:bodyPr/>
                    <a:lstStyle/>
                    <a:p>
                      <a:pPr marL="0" lvl="0" indent="0" algn="ctr" rtl="0">
                        <a:spcBef>
                          <a:spcPts val="0"/>
                        </a:spcBef>
                        <a:spcAft>
                          <a:spcPts val="0"/>
                        </a:spcAft>
                        <a:buNone/>
                      </a:pPr>
                      <a:r>
                        <a:rPr lang="vi-VN" sz="900" i="1">
                          <a:solidFill>
                            <a:srgbClr val="009FDA"/>
                          </a:solidFill>
                        </a:rPr>
                        <a:t>Tìm kiếm giải pháp.</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E8EBF5"/>
                    </a:solidFill>
                  </a:tcPr>
                </a:tc>
                <a:extLst>
                  <a:ext uri="{0D108BD9-81ED-4DB2-BD59-A6C34878D82A}">
                    <a16:rowId xmlns:a16="http://schemas.microsoft.com/office/drawing/2014/main" val="10002"/>
                  </a:ext>
                </a:extLst>
              </a:tr>
              <a:tr h="569595">
                <a:tc>
                  <a:txBody>
                    <a:bodyPr/>
                    <a:lstStyle/>
                    <a:p>
                      <a:pPr marL="0" lvl="0" indent="0" algn="l" rtl="0">
                        <a:lnSpc>
                          <a:spcPct val="100000"/>
                        </a:lnSpc>
                        <a:spcBef>
                          <a:spcPts val="0"/>
                        </a:spcBef>
                        <a:spcAft>
                          <a:spcPts val="0"/>
                        </a:spcAft>
                        <a:buNone/>
                      </a:pPr>
                      <a:r>
                        <a:rPr lang="vi-VN" sz="800" b="1"/>
                        <a:t>Zone Startups</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Tư nhân </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4472C4"/>
                    </a:solidFill>
                  </a:tcPr>
                </a:tc>
                <a:tc>
                  <a:txBody>
                    <a:bodyPr/>
                    <a:lstStyle/>
                    <a:p>
                      <a:pPr marL="0" lvl="0" indent="0" algn="l" rtl="0">
                        <a:lnSpc>
                          <a:spcPct val="100000"/>
                        </a:lnSpc>
                        <a:spcBef>
                          <a:spcPts val="0"/>
                        </a:spcBef>
                        <a:spcAft>
                          <a:spcPts val="0"/>
                        </a:spcAft>
                        <a:buNone/>
                      </a:pPr>
                      <a:r>
                        <a:rPr lang="vi-VN" sz="800"/>
                        <a:t>Zone Startups Việt Nam thuộc mạng lưới chương trình thúc đẩy mạng lưới toàn cầu của Zone Startups. Tìm kiếm những người sáng lập có tư duy tiến bộ và các nhóm mạnh, có tầm nhìn sâu rộng để trở thành những người dẫn đầu thị trường đang phát triển không ngừng.  </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3"/>
                  </a:ext>
                </a:extLst>
              </a:tr>
              <a:tr h="558165">
                <a:tc>
                  <a:txBody>
                    <a:bodyPr/>
                    <a:lstStyle/>
                    <a:p>
                      <a:pPr marL="0" lvl="0" indent="0" algn="l" rtl="0">
                        <a:lnSpc>
                          <a:spcPct val="100000"/>
                        </a:lnSpc>
                        <a:spcBef>
                          <a:spcPts val="0"/>
                        </a:spcBef>
                        <a:spcAft>
                          <a:spcPts val="0"/>
                        </a:spcAft>
                        <a:buNone/>
                      </a:pPr>
                      <a:r>
                        <a:rPr lang="vi-VN" sz="800" b="1"/>
                        <a:t>Swiss EP</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Phi chính phủ</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DB714"/>
                    </a:solidFill>
                  </a:tcPr>
                </a:tc>
                <a:tc>
                  <a:txBody>
                    <a:bodyPr/>
                    <a:lstStyle/>
                    <a:p>
                      <a:pPr marL="0" lvl="0" indent="0" algn="l" rtl="0">
                        <a:lnSpc>
                          <a:spcPct val="100000"/>
                        </a:lnSpc>
                        <a:spcBef>
                          <a:spcPts val="0"/>
                        </a:spcBef>
                        <a:spcAft>
                          <a:spcPts val="0"/>
                        </a:spcAft>
                        <a:buNone/>
                      </a:pPr>
                      <a:r>
                        <a:rPr lang="vi-VN" sz="800"/>
                        <a:t>Swiss EP kết nối các tổ chức trong nước và các doanh nghiệp với các doanh nhân quốc tế có kinh nghiệm nhằm chia sẻ kiến ​​thức chuyên môn và hội nhập. </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4"/>
                  </a:ext>
                </a:extLst>
              </a:tr>
              <a:tr h="558641">
                <a:tc>
                  <a:txBody>
                    <a:bodyPr/>
                    <a:lstStyle/>
                    <a:p>
                      <a:pPr marL="0" lvl="0" indent="0" algn="l" rtl="0">
                        <a:lnSpc>
                          <a:spcPct val="100000"/>
                        </a:lnSpc>
                        <a:spcBef>
                          <a:spcPts val="0"/>
                        </a:spcBef>
                        <a:spcAft>
                          <a:spcPts val="0"/>
                        </a:spcAft>
                        <a:buNone/>
                      </a:pPr>
                      <a:r>
                        <a:rPr lang="vi-VN" sz="800" b="1"/>
                        <a:t>BLOCK71 Sài Gòn</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Tư nhân</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4472C4"/>
                    </a:solidFill>
                  </a:tcPr>
                </a:tc>
                <a:tc>
                  <a:txBody>
                    <a:bodyPr/>
                    <a:lstStyle/>
                    <a:p>
                      <a:pPr marL="0" lvl="0" indent="0" algn="l" rtl="0">
                        <a:lnSpc>
                          <a:spcPct val="100000"/>
                        </a:lnSpc>
                        <a:spcBef>
                          <a:spcPts val="0"/>
                        </a:spcBef>
                        <a:spcAft>
                          <a:spcPts val="0"/>
                        </a:spcAft>
                        <a:buNone/>
                      </a:pPr>
                      <a:r>
                        <a:rPr lang="vi-VN" sz="800"/>
                        <a:t>BLOCK71 là một nhà xây dựng hệ sinh thái và kết nối toàn cầu với các cơ sở ươm tạo khởi nghiệp ở Jakarta, San Francisco, Tô Châu và Singapore. </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graphicFrame>
        <p:nvGraphicFramePr>
          <p:cNvPr id="892" name="Google Shape;892;p87"/>
          <p:cNvGraphicFramePr/>
          <p:nvPr/>
        </p:nvGraphicFramePr>
        <p:xfrm>
          <a:off x="384214" y="1031350"/>
          <a:ext cx="8361522" cy="3524727"/>
        </p:xfrm>
        <a:graphic>
          <a:graphicData uri="http://schemas.openxmlformats.org/drawingml/2006/table">
            <a:tbl>
              <a:tblPr>
                <a:noFill/>
                <a:tableStyleId>{A82F5DF9-F4DC-47F2-8F6E-91642B9D3C0F}</a:tableStyleId>
              </a:tblPr>
              <a:tblGrid>
                <a:gridCol w="155257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900964">
                  <a:extLst>
                    <a:ext uri="{9D8B030D-6E8A-4147-A177-3AD203B41FA5}">
                      <a16:colId xmlns:a16="http://schemas.microsoft.com/office/drawing/2014/main" val="20002"/>
                    </a:ext>
                  </a:extLst>
                </a:gridCol>
                <a:gridCol w="2165509">
                  <a:extLst>
                    <a:ext uri="{9D8B030D-6E8A-4147-A177-3AD203B41FA5}">
                      <a16:colId xmlns:a16="http://schemas.microsoft.com/office/drawing/2014/main" val="20003"/>
                    </a:ext>
                  </a:extLst>
                </a:gridCol>
              </a:tblGrid>
              <a:tr h="319088">
                <a:tc>
                  <a:txBody>
                    <a:bodyPr/>
                    <a:lstStyle/>
                    <a:p>
                      <a:pPr marL="0" marR="0" lvl="0" indent="0" algn="l" rtl="0">
                        <a:lnSpc>
                          <a:spcPct val="100000"/>
                        </a:lnSpc>
                        <a:spcBef>
                          <a:spcPts val="0"/>
                        </a:spcBef>
                        <a:spcAft>
                          <a:spcPts val="0"/>
                        </a:spcAft>
                        <a:buNone/>
                      </a:pPr>
                      <a:r>
                        <a:rPr lang="vi-VN" sz="700" b="1"/>
                        <a:t>ĐỐI TÁC KHU VỰC CÔNG </a:t>
                      </a:r>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marR="0" lvl="0" indent="0" algn="ctr" rtl="0">
                        <a:lnSpc>
                          <a:spcPct val="100000"/>
                        </a:lnSpc>
                        <a:spcBef>
                          <a:spcPts val="0"/>
                        </a:spcBef>
                        <a:spcAft>
                          <a:spcPts val="0"/>
                        </a:spcAft>
                        <a:buNone/>
                      </a:pPr>
                      <a:r>
                        <a:rPr lang="vi-VN" sz="700" b="1"/>
                        <a:t>NHÓM</a:t>
                      </a:r>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vi-VN" sz="700" b="1"/>
                        <a:t>GIỚI THIỆU</a:t>
                      </a:r>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marR="0" lvl="0" indent="0" algn="ctr" rtl="0">
                        <a:lnSpc>
                          <a:spcPct val="100000"/>
                        </a:lnSpc>
                        <a:spcBef>
                          <a:spcPts val="0"/>
                        </a:spcBef>
                        <a:spcAft>
                          <a:spcPts val="0"/>
                        </a:spcAft>
                        <a:buNone/>
                      </a:pPr>
                      <a:r>
                        <a:rPr lang="vi-VN" sz="700" b="1"/>
                        <a:t>ĐÓNG GÓP</a:t>
                      </a:r>
                    </a:p>
                  </a:txBody>
                  <a:tcPr marL="28575" marR="28575" marT="19050" marB="19050" anchor="b">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dot"/>
                      <a:round/>
                      <a:headEnd type="none" w="sm" len="sm"/>
                      <a:tailEnd type="none" w="sm" len="sm"/>
                    </a:lnB>
                  </a:tcPr>
                </a:tc>
                <a:extLst>
                  <a:ext uri="{0D108BD9-81ED-4DB2-BD59-A6C34878D82A}">
                    <a16:rowId xmlns:a16="http://schemas.microsoft.com/office/drawing/2014/main" val="10000"/>
                  </a:ext>
                </a:extLst>
              </a:tr>
              <a:tr h="1068229">
                <a:tc>
                  <a:txBody>
                    <a:bodyPr/>
                    <a:lstStyle/>
                    <a:p>
                      <a:pPr marL="0" lvl="0" indent="0" algn="l" rtl="0">
                        <a:lnSpc>
                          <a:spcPct val="100000"/>
                        </a:lnSpc>
                        <a:spcBef>
                          <a:spcPts val="0"/>
                        </a:spcBef>
                        <a:spcAft>
                          <a:spcPts val="0"/>
                        </a:spcAft>
                        <a:buNone/>
                      </a:pPr>
                      <a:r>
                        <a:rPr lang="vi-VN" sz="800" b="1"/>
                        <a:t>Hội Tin học Thành phố Hồ Chí Minh (HCA)</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a:solidFill>
                            <a:schemeClr val="lt1"/>
                          </a:solidFill>
                        </a:rPr>
                        <a:t>Hiệp hội:</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0A996"/>
                    </a:solidFill>
                  </a:tcPr>
                </a:tc>
                <a:tc>
                  <a:txBody>
                    <a:bodyPr/>
                    <a:lstStyle/>
                    <a:p>
                      <a:pPr marL="0" lvl="0" indent="0" algn="l" rtl="0">
                        <a:lnSpc>
                          <a:spcPct val="100000"/>
                        </a:lnSpc>
                        <a:spcBef>
                          <a:spcPts val="0"/>
                        </a:spcBef>
                        <a:spcAft>
                          <a:spcPts val="0"/>
                        </a:spcAft>
                        <a:buNone/>
                      </a:pPr>
                      <a:r>
                        <a:rPr lang="vi-VN" sz="800"/>
                        <a:t>HCA là Hội Tin học đầu tiên của cả nước và hiệp hội đầu ngành tại TPHCM.</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Clr>
                          <a:schemeClr val="dk1"/>
                        </a:buClr>
                        <a:buSzPts val="1100"/>
                        <a:buFont typeface="Arial" panose="020B0604020202020204"/>
                        <a:buNone/>
                      </a:pPr>
                      <a:r>
                        <a:rPr lang="vi-VN" sz="800" i="1">
                          <a:solidFill>
                            <a:srgbClr val="009FDA"/>
                          </a:solidFill>
                        </a:rPr>
                        <a:t>Kết nối với các doanh nghiệp lớn và khách hàng tiềm năng khác về  giải pháp dữ liệu mở, tìm kiếm giải pháp, tư vấn.</a:t>
                      </a:r>
                    </a:p>
                    <a:p>
                      <a:pPr marL="0" marR="0" lvl="0" indent="0" algn="l" rtl="0">
                        <a:lnSpc>
                          <a:spcPct val="100000"/>
                        </a:lnSpc>
                        <a:spcBef>
                          <a:spcPts val="0"/>
                        </a:spcBef>
                        <a:spcAft>
                          <a:spcPts val="0"/>
                        </a:spcAft>
                        <a:buClr>
                          <a:schemeClr val="dk1"/>
                        </a:buClr>
                        <a:buSzPts val="1100"/>
                        <a:buFont typeface="Arial" panose="020B0604020202020204"/>
                        <a:buNone/>
                      </a:pPr>
                      <a:endParaRPr sz="800" i="1">
                        <a:solidFill>
                          <a:srgbClr val="009FDA"/>
                        </a:solidFill>
                      </a:endParaRPr>
                    </a:p>
                    <a:p>
                      <a:pPr marL="0" marR="0" lvl="0" indent="0" algn="ctr" rtl="0">
                        <a:lnSpc>
                          <a:spcPct val="100000"/>
                        </a:lnSpc>
                        <a:spcBef>
                          <a:spcPts val="0"/>
                        </a:spcBef>
                        <a:spcAft>
                          <a:spcPts val="0"/>
                        </a:spcAft>
                        <a:buClr>
                          <a:schemeClr val="dk1"/>
                        </a:buClr>
                        <a:buSzPts val="1100"/>
                        <a:buFont typeface="Arial" panose="020B0604020202020204"/>
                        <a:buNone/>
                      </a:pPr>
                      <a:r>
                        <a:rPr lang="en-US" sz="800" i="1">
                          <a:solidFill>
                            <a:srgbClr val="009FDA"/>
                          </a:solidFill>
                        </a:rPr>
                        <a:t>Lựa chọn đơn vị triển khai</a:t>
                      </a:r>
                      <a:endParaRPr lang="vi-VN" sz="800" i="1">
                        <a:solidFill>
                          <a:srgbClr val="009FDA"/>
                        </a:solidFill>
                      </a:endParaRP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chemeClr val="lt1"/>
                    </a:solidFill>
                  </a:tcPr>
                </a:tc>
                <a:extLst>
                  <a:ext uri="{0D108BD9-81ED-4DB2-BD59-A6C34878D82A}">
                    <a16:rowId xmlns:a16="http://schemas.microsoft.com/office/drawing/2014/main" val="10001"/>
                  </a:ext>
                </a:extLst>
              </a:tr>
              <a:tr h="1069181">
                <a:tc>
                  <a:txBody>
                    <a:bodyPr/>
                    <a:lstStyle/>
                    <a:p>
                      <a:pPr marL="0" lvl="0" indent="0" algn="l" rtl="0">
                        <a:spcBef>
                          <a:spcPts val="0"/>
                        </a:spcBef>
                        <a:spcAft>
                          <a:spcPts val="0"/>
                        </a:spcAft>
                        <a:buClr>
                          <a:schemeClr val="dk1"/>
                        </a:buClr>
                        <a:buSzPts val="1100"/>
                        <a:buFont typeface="Arial" panose="020B0604020202020204"/>
                        <a:buNone/>
                      </a:pPr>
                      <a:r>
                        <a:rPr lang="vi-VN" sz="800" b="1">
                          <a:solidFill>
                            <a:schemeClr val="dk1"/>
                          </a:solidFill>
                        </a:rPr>
                        <a:t>Hiệp hội doanh nghiệp TPHCM</a:t>
                      </a:r>
                    </a:p>
                  </a:txBody>
                  <a:tcPr marL="28575" marR="28575" marT="19050" marB="19050" anchor="ctr">
                    <a:lnL w="9525" cap="flat" cmpd="sng">
                      <a:solidFill>
                        <a:srgbClr val="009FDA">
                          <a:alpha val="0"/>
                        </a:srgbClr>
                      </a:solidFill>
                      <a:prstDash val="solid"/>
                      <a:round/>
                      <a:headEnd type="none" w="sm" len="sm"/>
                      <a:tailEnd type="none" w="sm" len="sm"/>
                    </a:lnL>
                    <a:lnR w="9525" cap="flat" cmpd="sng">
                      <a:solidFill>
                        <a:srgbClr val="009FDA">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Clr>
                          <a:schemeClr val="dk1"/>
                        </a:buClr>
                        <a:buSzPts val="1100"/>
                        <a:buFont typeface="Arial" panose="020B0604020202020204"/>
                        <a:buNone/>
                      </a:pPr>
                      <a:r>
                        <a:rPr lang="vi-VN" sz="800">
                          <a:solidFill>
                            <a:schemeClr val="lt1"/>
                          </a:solidFill>
                        </a:rPr>
                        <a:t>Hiệp hội:</a:t>
                      </a:r>
                    </a:p>
                  </a:txBody>
                  <a:tcPr marL="28575" marR="28575" marT="19050" marB="19050" anchor="ctr">
                    <a:lnL w="9525" cap="flat" cmpd="sng">
                      <a:solidFill>
                        <a:srgbClr val="009FDA">
                          <a:alpha val="0"/>
                        </a:srgbClr>
                      </a:solidFill>
                      <a:prstDash val="solid"/>
                      <a:round/>
                      <a:headEnd type="none" w="sm" len="sm"/>
                      <a:tailEnd type="none" w="sm" len="sm"/>
                    </a:lnL>
                    <a:lnR w="9525" cap="flat" cmpd="sng">
                      <a:solidFill>
                        <a:srgbClr val="009FDA">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996"/>
                    </a:solidFill>
                  </a:tcPr>
                </a:tc>
                <a:tc>
                  <a:txBody>
                    <a:bodyPr/>
                    <a:lstStyle/>
                    <a:p>
                      <a:pPr marL="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Hiệp hội đại diện cho các doanh nghiệp từ các ngành và lĩnh vựckhác nhau, đang hoạt động trên địa bàn thành phố</a:t>
                      </a:r>
                    </a:p>
                  </a:txBody>
                  <a:tcPr marL="28575" marR="28575" marT="19050" marB="19050" anchor="ctr">
                    <a:lnL w="9525" cap="flat" cmpd="sng">
                      <a:solidFill>
                        <a:srgbClr val="009FDA">
                          <a:alpha val="0"/>
                        </a:srgbClr>
                      </a:solidFill>
                      <a:prstDash val="solid"/>
                      <a:round/>
                      <a:headEnd type="none" w="sm" len="sm"/>
                      <a:tailEnd type="none" w="sm" len="sm"/>
                    </a:lnL>
                    <a:lnR w="9525" cap="flat" cmpd="sng">
                      <a:solidFill>
                        <a:srgbClr val="009FDA">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rowSpan="2">
                  <a:txBody>
                    <a:bodyPr/>
                    <a:lstStyle/>
                    <a:p>
                      <a:pPr marL="0" lvl="0" indent="0" algn="ctr" rtl="0">
                        <a:spcBef>
                          <a:spcPts val="0"/>
                        </a:spcBef>
                        <a:spcAft>
                          <a:spcPts val="0"/>
                        </a:spcAft>
                        <a:buNone/>
                      </a:pPr>
                      <a:r>
                        <a:rPr lang="vi-VN" sz="800" i="1">
                          <a:solidFill>
                            <a:srgbClr val="009FDA"/>
                          </a:solidFill>
                        </a:rPr>
                        <a:t>Kết nối với các doanh nghiệp lớn và khách hàng tiềm năng khác</a:t>
                      </a:r>
                      <a:r>
                        <a:rPr lang="en-US" sz="800" i="1">
                          <a:solidFill>
                            <a:srgbClr val="009FDA"/>
                          </a:solidFill>
                        </a:rPr>
                        <a:t> </a:t>
                      </a:r>
                      <a:r>
                        <a:rPr lang="vi-VN" sz="800" i="1">
                          <a:solidFill>
                            <a:srgbClr val="009FDA"/>
                          </a:solidFill>
                        </a:rPr>
                        <a:t>về giải pháp dữ liệu mở, tìm kiếm giải pháp, tư vấn.</a:t>
                      </a:r>
                    </a:p>
                    <a:p>
                      <a:pPr marL="0" lvl="0" indent="0" algn="l" rtl="0">
                        <a:spcBef>
                          <a:spcPts val="0"/>
                        </a:spcBef>
                        <a:spcAft>
                          <a:spcPts val="0"/>
                        </a:spcAft>
                        <a:buNone/>
                      </a:pPr>
                      <a:endParaRPr sz="800" i="1">
                        <a:solidFill>
                          <a:srgbClr val="009FDA"/>
                        </a:solidFill>
                      </a:endParaRPr>
                    </a:p>
                  </a:txBody>
                  <a:tcPr marL="28575" marR="28575" marT="19050" marB="19050" anchor="ctr">
                    <a:lnL w="9525" cap="flat" cmpd="sng">
                      <a:solidFill>
                        <a:srgbClr val="009FDA">
                          <a:alpha val="0"/>
                        </a:srgbClr>
                      </a:solidFill>
                      <a:prstDash val="solid"/>
                      <a:round/>
                      <a:headEnd type="none" w="sm" len="sm"/>
                      <a:tailEnd type="none" w="sm" len="sm"/>
                    </a:lnL>
                    <a:lnR w="9525" cap="flat" cmpd="sng">
                      <a:solidFill>
                        <a:srgbClr val="009FDA">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rgbClr val="E8EBF5"/>
                    </a:solidFill>
                  </a:tcPr>
                </a:tc>
                <a:extLst>
                  <a:ext uri="{0D108BD9-81ED-4DB2-BD59-A6C34878D82A}">
                    <a16:rowId xmlns:a16="http://schemas.microsoft.com/office/drawing/2014/main" val="10002"/>
                  </a:ext>
                </a:extLst>
              </a:tr>
              <a:tr h="1068229">
                <a:tc>
                  <a:txBody>
                    <a:bodyPr/>
                    <a:lstStyle/>
                    <a:p>
                      <a:pPr marL="0" lvl="0" indent="0" algn="l" rtl="0">
                        <a:spcBef>
                          <a:spcPts val="0"/>
                        </a:spcBef>
                        <a:spcAft>
                          <a:spcPts val="0"/>
                        </a:spcAft>
                        <a:buNone/>
                      </a:pPr>
                      <a:r>
                        <a:rPr lang="vi-VN" sz="800" b="1">
                          <a:solidFill>
                            <a:schemeClr val="dk1"/>
                          </a:solidFill>
                        </a:rPr>
                        <a:t>Phòng Thương mại và Công nghiệp Việt Nam (VCCI - TP.HCM)</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spcBef>
                          <a:spcPts val="0"/>
                        </a:spcBef>
                        <a:spcAft>
                          <a:spcPts val="0"/>
                        </a:spcAft>
                        <a:buNone/>
                      </a:pPr>
                      <a:r>
                        <a:rPr lang="vi-VN" sz="800">
                          <a:solidFill>
                            <a:schemeClr val="lt1"/>
                          </a:solidFill>
                        </a:rPr>
                        <a:t>Hiệp hội:</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00A996"/>
                    </a:solidFill>
                  </a:tcPr>
                </a:tc>
                <a:tc>
                  <a:txBody>
                    <a:bodyPr/>
                    <a:lstStyle/>
                    <a:p>
                      <a:pPr marL="0" lvl="0" indent="0" algn="l" rtl="0">
                        <a:spcBef>
                          <a:spcPts val="0"/>
                        </a:spcBef>
                        <a:spcAft>
                          <a:spcPts val="0"/>
                        </a:spcAft>
                        <a:buNone/>
                      </a:pPr>
                      <a:r>
                        <a:rPr lang="vi-VN" sz="800">
                          <a:solidFill>
                            <a:srgbClr val="363636"/>
                          </a:solidFill>
                        </a:rPr>
                        <a:t>VCCI là tổ chức quốc gia, tập hợp và đại diện cho cộng đồng doanh nghiệp, doanh nhân, người sử dụng lao động và các hiệp hội doanh nghiệp tại Việt Nam. </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3"/>
                  </a:ext>
                </a:extLst>
              </a:tr>
            </a:tbl>
          </a:graphicData>
        </a:graphic>
      </p:graphicFrame>
      <p:cxnSp>
        <p:nvCxnSpPr>
          <p:cNvPr id="893" name="Google Shape;893;p87"/>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894" name="Google Shape;894;p87"/>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CÁC ĐỐI TÁC: </a:t>
            </a:r>
            <a:r>
              <a:rPr kumimoji="0" lang="vi-VN" sz="2201" b="1" i="0" u="none" strike="noStrike" kern="0" cap="none" spc="0" normalizeH="0" baseline="0" noProof="0">
                <a:ln>
                  <a:noFill/>
                </a:ln>
                <a:solidFill>
                  <a:srgbClr val="009FDA"/>
                </a:solidFill>
                <a:effectLst/>
                <a:uLnTx/>
                <a:uFillTx/>
                <a:latin typeface="Arial"/>
                <a:cs typeface="Arial"/>
                <a:sym typeface="Arial"/>
              </a:rPr>
              <a:t>HIỆP HỘI THƯƠNG MẠI VÀ CÔNG NGHIỆP</a:t>
            </a:r>
          </a:p>
        </p:txBody>
      </p:sp>
      <p:sp>
        <p:nvSpPr>
          <p:cNvPr id="895" name="Google Shape;895;p87"/>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cxnSp>
        <p:nvCxnSpPr>
          <p:cNvPr id="900" name="Google Shape;900;p88"/>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01" name="Google Shape;901;p88"/>
          <p:cNvSpPr/>
          <p:nvPr/>
        </p:nvSpPr>
        <p:spPr>
          <a:xfrm>
            <a:off x="456675" y="370800"/>
            <a:ext cx="8291100" cy="4443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CÁC ĐỐI TÁC: </a:t>
            </a:r>
            <a:r>
              <a:rPr kumimoji="0" lang="vi-VN" sz="2201" b="1" i="0" u="none" strike="noStrike" kern="0" cap="none" spc="0" normalizeH="0" baseline="0" noProof="0">
                <a:ln>
                  <a:noFill/>
                </a:ln>
                <a:solidFill>
                  <a:srgbClr val="009FDA"/>
                </a:solidFill>
                <a:effectLst/>
                <a:uLnTx/>
                <a:uFillTx/>
                <a:latin typeface="Arial"/>
                <a:cs typeface="Arial"/>
                <a:sym typeface="Arial"/>
              </a:rPr>
              <a:t>HỌC VIỆN</a:t>
            </a:r>
          </a:p>
        </p:txBody>
      </p:sp>
      <p:graphicFrame>
        <p:nvGraphicFramePr>
          <p:cNvPr id="902" name="Google Shape;902;p88"/>
          <p:cNvGraphicFramePr/>
          <p:nvPr/>
        </p:nvGraphicFramePr>
        <p:xfrm>
          <a:off x="456676" y="1026226"/>
          <a:ext cx="8291036" cy="3551399"/>
        </p:xfrm>
        <a:graphic>
          <a:graphicData uri="http://schemas.openxmlformats.org/drawingml/2006/table">
            <a:tbl>
              <a:tblPr>
                <a:noFill/>
                <a:tableStyleId>{A82F5DF9-F4DC-47F2-8F6E-91642B9D3C0F}</a:tableStyleId>
              </a:tblPr>
              <a:tblGrid>
                <a:gridCol w="3343275">
                  <a:extLst>
                    <a:ext uri="{9D8B030D-6E8A-4147-A177-3AD203B41FA5}">
                      <a16:colId xmlns:a16="http://schemas.microsoft.com/office/drawing/2014/main" val="20000"/>
                    </a:ext>
                  </a:extLst>
                </a:gridCol>
                <a:gridCol w="4947761">
                  <a:extLst>
                    <a:ext uri="{9D8B030D-6E8A-4147-A177-3AD203B41FA5}">
                      <a16:colId xmlns:a16="http://schemas.microsoft.com/office/drawing/2014/main" val="20001"/>
                    </a:ext>
                  </a:extLst>
                </a:gridCol>
              </a:tblGrid>
              <a:tr h="146209">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418148">
                <a:tc>
                  <a:txBody>
                    <a:bodyPr/>
                    <a:lstStyle/>
                    <a:p>
                      <a:pPr marL="0" lvl="0" indent="0" algn="l" rtl="0">
                        <a:spcBef>
                          <a:spcPts val="0"/>
                        </a:spcBef>
                        <a:spcAft>
                          <a:spcPts val="0"/>
                        </a:spcAft>
                        <a:buNone/>
                      </a:pPr>
                      <a:r>
                        <a:rPr lang="vi-VN" sz="800" b="1">
                          <a:solidFill>
                            <a:schemeClr val="dk1"/>
                          </a:solidFill>
                        </a:rPr>
                        <a:t>Đại học Quốc gia Thành phố Hồ Chí Minh</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Tư vấn về chính sách dữ liệu, khuôn khổ, mô hình.</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1"/>
                  </a:ext>
                </a:extLst>
              </a:tr>
              <a:tr h="417671">
                <a:tc>
                  <a:txBody>
                    <a:bodyPr/>
                    <a:lstStyle/>
                    <a:p>
                      <a:pPr marL="0" lvl="0" indent="0" algn="l" rtl="0">
                        <a:spcBef>
                          <a:spcPts val="0"/>
                        </a:spcBef>
                        <a:spcAft>
                          <a:spcPts val="0"/>
                        </a:spcAft>
                        <a:buNone/>
                      </a:pPr>
                      <a:r>
                        <a:rPr lang="vi-VN" sz="800" b="1">
                          <a:solidFill>
                            <a:schemeClr val="dk1"/>
                          </a:solidFill>
                        </a:rPr>
                        <a:t>Viện Trí tuệ Nhân tạo</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9FDA"/>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Nền tảng, chuyên môn, phân tích AI</a:t>
                      </a:r>
                    </a:p>
                  </a:txBody>
                  <a:tcPr marL="28575" marR="28575" marT="0" marB="0" anchor="ctr">
                    <a:lnL w="9525" cap="flat" cmpd="sng">
                      <a:solidFill>
                        <a:srgbClr val="009FDA"/>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417671">
                <a:tc>
                  <a:txBody>
                    <a:bodyPr/>
                    <a:lstStyle/>
                    <a:p>
                      <a:pPr marL="0" lvl="0" indent="0" algn="l" rtl="0">
                        <a:spcBef>
                          <a:spcPts val="0"/>
                        </a:spcBef>
                        <a:spcAft>
                          <a:spcPts val="0"/>
                        </a:spcAft>
                        <a:buNone/>
                      </a:pPr>
                      <a:r>
                        <a:rPr lang="vi-VN" sz="800" b="1">
                          <a:solidFill>
                            <a:schemeClr val="dk1"/>
                          </a:solidFill>
                        </a:rPr>
                        <a:t>Đại học Văn Lang</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Đại học tư thục hàng đầu trong lĩnh vực đổi mới kỹ thuật số tại Thành phố Hồ Chí Minh và hợp tác với khu vực tư nhân để phát triển đổi mới sáng tạo ở Việt Nam.</a:t>
                      </a:r>
                    </a:p>
                  </a:txBody>
                  <a:tcPr marL="28575" marR="2857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3"/>
                  </a:ext>
                </a:extLst>
              </a:tr>
              <a:tr h="418148">
                <a:tc>
                  <a:txBody>
                    <a:bodyPr/>
                    <a:lstStyle/>
                    <a:p>
                      <a:pPr marL="0" lvl="0" indent="0" algn="l" rtl="0">
                        <a:spcBef>
                          <a:spcPts val="0"/>
                        </a:spcBef>
                        <a:spcAft>
                          <a:spcPts val="0"/>
                        </a:spcAft>
                        <a:buNone/>
                      </a:pPr>
                      <a:r>
                        <a:rPr lang="vi-VN" sz="800" b="1">
                          <a:solidFill>
                            <a:schemeClr val="dk1"/>
                          </a:solidFill>
                        </a:rPr>
                        <a:t>Trường Đại Học Xây Dựng Hà Nội/Viện Khoa học &amp; Công nghệ Môi trường</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9FDA"/>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Giáo sư Nguyễn Việt Anh là chuyên gia hàng đầu trong lĩnh vực đổi mới sáng tạo ngành nước tại Việt Nam.</a:t>
                      </a:r>
                    </a:p>
                  </a:txBody>
                  <a:tcPr marL="28575" marR="28575" marT="0" marB="0" anchor="ctr">
                    <a:lnL w="9525" cap="flat" cmpd="sng">
                      <a:solidFill>
                        <a:srgbClr val="009FDA"/>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chemeClr val="lt1"/>
                    </a:solidFill>
                  </a:tcPr>
                </a:tc>
                <a:extLst>
                  <a:ext uri="{0D108BD9-81ED-4DB2-BD59-A6C34878D82A}">
                    <a16:rowId xmlns:a16="http://schemas.microsoft.com/office/drawing/2014/main" val="10004"/>
                  </a:ext>
                </a:extLst>
              </a:tr>
              <a:tr h="418148">
                <a:tc>
                  <a:txBody>
                    <a:bodyPr/>
                    <a:lstStyle/>
                    <a:p>
                      <a:pPr marL="0" lvl="0" indent="0" algn="l" rtl="0">
                        <a:spcBef>
                          <a:spcPts val="0"/>
                        </a:spcBef>
                        <a:spcAft>
                          <a:spcPts val="0"/>
                        </a:spcAft>
                        <a:buNone/>
                      </a:pPr>
                      <a:r>
                        <a:rPr lang="vi-VN" sz="800" b="1">
                          <a:solidFill>
                            <a:schemeClr val="dk1"/>
                          </a:solidFill>
                        </a:rPr>
                        <a:t>Trường Đại học Công nghệ Thông tin (UIT)</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rowSpan="2">
                  <a:txBody>
                    <a:bodyPr/>
                    <a:lstStyle/>
                    <a:p>
                      <a:pPr marL="0" lvl="0" indent="0" algn="ctr" rtl="0">
                        <a:spcBef>
                          <a:spcPts val="0"/>
                        </a:spcBef>
                        <a:spcAft>
                          <a:spcPts val="0"/>
                        </a:spcAft>
                        <a:buNone/>
                      </a:pPr>
                      <a:r>
                        <a:rPr lang="vi-VN" sz="800" i="1">
                          <a:solidFill>
                            <a:srgbClr val="009FDA"/>
                          </a:solidFill>
                        </a:rPr>
                        <a:t>Tư vấn về chính sách dữ liệu, khuôn khổ, mô hình.</a:t>
                      </a:r>
                    </a:p>
                  </a:txBody>
                  <a:tcPr marL="28575" marR="2857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5"/>
                  </a:ext>
                </a:extLst>
              </a:tr>
              <a:tr h="418148">
                <a:tc>
                  <a:txBody>
                    <a:bodyPr/>
                    <a:lstStyle/>
                    <a:p>
                      <a:pPr marL="0" lvl="0" indent="0" algn="l" rtl="0">
                        <a:spcBef>
                          <a:spcPts val="0"/>
                        </a:spcBef>
                        <a:spcAft>
                          <a:spcPts val="0"/>
                        </a:spcAft>
                        <a:buNone/>
                      </a:pPr>
                      <a:r>
                        <a:rPr lang="vi-VN" sz="800" b="1">
                          <a:solidFill>
                            <a:schemeClr val="dk1"/>
                          </a:solidFill>
                        </a:rPr>
                        <a:t>Viện Phát triển &amp; Nghiên cứu - Công nghệ Ngân hàng</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6"/>
                  </a:ext>
                </a:extLst>
              </a:tr>
              <a:tr h="418148">
                <a:tc>
                  <a:txBody>
                    <a:bodyPr/>
                    <a:lstStyle/>
                    <a:p>
                      <a:pPr marL="0" lvl="0" indent="0" algn="l" rtl="0">
                        <a:spcBef>
                          <a:spcPts val="0"/>
                        </a:spcBef>
                        <a:spcAft>
                          <a:spcPts val="0"/>
                        </a:spcAft>
                        <a:buNone/>
                      </a:pPr>
                      <a:r>
                        <a:rPr lang="vi-VN" sz="800" b="1">
                          <a:solidFill>
                            <a:schemeClr val="dk1"/>
                          </a:solidFill>
                        </a:rPr>
                        <a:t>Đại học Tôn Đức Thắng (TDTU)</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9FDA"/>
                      </a:solidFill>
                      <a:prstDash val="dot"/>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Tìm kiếm các giải pháp dữ liệu mở. Đại học Tôn Đức Thắng có chương trình đổi mới xuất sắc cho học sinh với sự hợp tác của Sở Khoa học và Công nghệ TP.HCM.</a:t>
                      </a:r>
                    </a:p>
                  </a:txBody>
                  <a:tcPr marL="28575" marR="28575" marT="0" marB="0" anchor="ctr">
                    <a:lnL w="9525" cap="flat" cmpd="sng">
                      <a:solidFill>
                        <a:srgbClr val="009FDA"/>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chemeClr val="lt1"/>
                    </a:solidFill>
                  </a:tcPr>
                </a:tc>
                <a:extLst>
                  <a:ext uri="{0D108BD9-81ED-4DB2-BD59-A6C34878D82A}">
                    <a16:rowId xmlns:a16="http://schemas.microsoft.com/office/drawing/2014/main" val="10007"/>
                  </a:ext>
                </a:extLst>
              </a:tr>
              <a:tr h="479108">
                <a:tc>
                  <a:txBody>
                    <a:bodyPr/>
                    <a:lstStyle/>
                    <a:p>
                      <a:pPr marL="0" lvl="0" indent="0" algn="l" rtl="0">
                        <a:spcBef>
                          <a:spcPts val="1000"/>
                        </a:spcBef>
                        <a:spcAft>
                          <a:spcPts val="1000"/>
                        </a:spcAft>
                        <a:buNone/>
                      </a:pPr>
                      <a:r>
                        <a:rPr lang="vi-VN" sz="800" b="1">
                          <a:solidFill>
                            <a:schemeClr val="dk1"/>
                          </a:solidFill>
                        </a:rPr>
                        <a:t>Đại học FPT</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Tổ chức Giáo dục FPT được thành lập bởi công ty CNTT-TT lớn nhất Việt Nam và luôn tích cực trong việc nghiên cứu, phát triển các công nghệ tiên tiến cốt lõi như AI, Dữ liệu lớn, Điện toán đám mây và Tự động hóa quy trình bằng robot (RPA)</a:t>
                      </a:r>
                    </a:p>
                  </a:txBody>
                  <a:tcPr marL="28575" marR="2857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rgbClr val="E8EBF5"/>
                    </a:solidFill>
                  </a:tcPr>
                </a:tc>
                <a:extLst>
                  <a:ext uri="{0D108BD9-81ED-4DB2-BD59-A6C34878D82A}">
                    <a16:rowId xmlns:a16="http://schemas.microsoft.com/office/drawing/2014/main" val="10008"/>
                  </a:ext>
                </a:extLst>
              </a:tr>
            </a:tbl>
          </a:graphicData>
        </a:graphic>
      </p:graphicFrame>
      <p:sp>
        <p:nvSpPr>
          <p:cNvPr id="903" name="Google Shape;903;p8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cxnSp>
        <p:nvCxnSpPr>
          <p:cNvPr id="908" name="Google Shape;908;p89"/>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09" name="Google Shape;909;p89"/>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ĐỐI TÁC NGÀNH CỤ THỂ: </a:t>
            </a:r>
            <a:r>
              <a:rPr kumimoji="0" lang="vi-VN" sz="2201" b="1" i="0" u="none" strike="noStrike" kern="0" cap="none" spc="0" normalizeH="0" baseline="0" noProof="0">
                <a:ln>
                  <a:noFill/>
                </a:ln>
                <a:solidFill>
                  <a:srgbClr val="009FDA"/>
                </a:solidFill>
                <a:effectLst/>
                <a:uLnTx/>
                <a:uFillTx/>
                <a:latin typeface="Arial"/>
                <a:cs typeface="Arial"/>
                <a:sym typeface="Arial"/>
              </a:rPr>
              <a:t>GIAO THÔNG VẬN TẢI</a:t>
            </a:r>
          </a:p>
        </p:txBody>
      </p:sp>
      <p:sp>
        <p:nvSpPr>
          <p:cNvPr id="910" name="Google Shape;910;p8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75</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graphicFrame>
        <p:nvGraphicFramePr>
          <p:cNvPr id="911" name="Google Shape;911;p89"/>
          <p:cNvGraphicFramePr/>
          <p:nvPr/>
        </p:nvGraphicFramePr>
        <p:xfrm>
          <a:off x="456676" y="1026225"/>
          <a:ext cx="8291037" cy="3523298"/>
        </p:xfrm>
        <a:graphic>
          <a:graphicData uri="http://schemas.openxmlformats.org/drawingml/2006/table">
            <a:tbl>
              <a:tblPr>
                <a:noFill/>
                <a:tableStyleId>{A82F5DF9-F4DC-47F2-8F6E-91642B9D3C0F}</a:tableStyleId>
              </a:tblPr>
              <a:tblGrid>
                <a:gridCol w="148018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877628">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142399">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NHÓM</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LỜI DẪN</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1543526">
                <a:tc>
                  <a:txBody>
                    <a:bodyPr/>
                    <a:lstStyle/>
                    <a:p>
                      <a:pPr marL="0" lvl="0" indent="0" algn="l" rtl="0">
                        <a:spcBef>
                          <a:spcPts val="0"/>
                        </a:spcBef>
                        <a:spcAft>
                          <a:spcPts val="0"/>
                        </a:spcAft>
                        <a:buClr>
                          <a:schemeClr val="dk1"/>
                        </a:buClr>
                        <a:buSzPts val="1100"/>
                        <a:buFont typeface="Arial" panose="020B0604020202020204"/>
                        <a:buNone/>
                      </a:pPr>
                      <a:r>
                        <a:rPr lang="vi-VN" sz="800" b="1">
                          <a:solidFill>
                            <a:schemeClr val="dk1"/>
                          </a:solidFill>
                        </a:rPr>
                        <a:t>MOCPT</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B51"/>
                    </a:solidFill>
                  </a:tcPr>
                </a:tc>
                <a:tc>
                  <a:txBody>
                    <a:bodyPr/>
                    <a:lstStyle/>
                    <a:p>
                      <a:pPr marL="0" lvl="0" indent="0" algn="l" rtl="0">
                        <a:spcBef>
                          <a:spcPts val="1000"/>
                        </a:spcBef>
                        <a:spcAft>
                          <a:spcPts val="1000"/>
                        </a:spcAft>
                        <a:buNone/>
                      </a:pPr>
                      <a:r>
                        <a:rPr lang="vi-VN" sz="800">
                          <a:solidFill>
                            <a:srgbClr val="2F2F2F"/>
                          </a:solidFill>
                        </a:rPr>
                        <a:t>Trung tâm Quản lý Giao thông công cộng Thành phố Hồ Chí Minh (MOCPT) được thành lập theo Quyết định số 4196 / QĐ-UBND của Ủy ban Nhân dân Thành phố Hồ Chí Minh để quản lý hoạt động giao thông công cộng.</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Dữ liệu, chuyên môn, triển khai các hoạt động sử dụng phương tiện giao thông công cộng</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1"/>
                  </a:ext>
                </a:extLst>
              </a:tr>
              <a:tr h="1837373">
                <a:tc>
                  <a:txBody>
                    <a:bodyPr/>
                    <a:lstStyle/>
                    <a:p>
                      <a:pPr marL="0" lvl="0" indent="0" algn="l" rtl="0">
                        <a:spcBef>
                          <a:spcPts val="0"/>
                        </a:spcBef>
                        <a:spcAft>
                          <a:spcPts val="0"/>
                        </a:spcAft>
                        <a:buClr>
                          <a:schemeClr val="dk1"/>
                        </a:buClr>
                        <a:buSzPts val="1100"/>
                        <a:buFont typeface="Arial" panose="020B0604020202020204"/>
                        <a:buNone/>
                      </a:pPr>
                      <a:r>
                        <a:rPr lang="vi-VN" sz="800" b="1">
                          <a:solidFill>
                            <a:schemeClr val="dk1"/>
                          </a:solidFill>
                        </a:rPr>
                        <a:t>VAMA</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800" dirty="0">
                          <a:solidFill>
                            <a:schemeClr val="lt1"/>
                          </a:solidFill>
                        </a:rPr>
                        <a:t>Hiệp hội</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00A996"/>
                    </a:solidFill>
                  </a:tcPr>
                </a:tc>
                <a:tc>
                  <a:txBody>
                    <a:bodyPr/>
                    <a:lstStyle/>
                    <a:p>
                      <a:pPr marL="0" lvl="0" indent="0" algn="l" rtl="0">
                        <a:spcBef>
                          <a:spcPts val="1000"/>
                        </a:spcBef>
                        <a:spcAft>
                          <a:spcPts val="1000"/>
                        </a:spcAft>
                        <a:buNone/>
                      </a:pPr>
                      <a:r>
                        <a:rPr lang="vi-VN" sz="800">
                          <a:solidFill>
                            <a:schemeClr val="dk1"/>
                          </a:solidFill>
                        </a:rPr>
                        <a:t>Hiệp hội Các nhà sản xuất Ô tô Việt Nam (VAMA) là một tổ chức phi chính phủ, phi chính trị và phi lợi nhuận, được thành lập trên nguyên tắc tự nguyện của các nhà sản xuất ô tô được cấp giấy phép hoạt động tại Việt Nam. </a:t>
                      </a:r>
                    </a:p>
                  </a:txBody>
                  <a:tcPr marL="91425" marR="9142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spcBef>
                          <a:spcPts val="0"/>
                        </a:spcBef>
                        <a:spcAft>
                          <a:spcPts val="0"/>
                        </a:spcAft>
                        <a:buNone/>
                      </a:pPr>
                      <a:r>
                        <a:rPr lang="vi-VN" sz="800" i="1" dirty="0">
                          <a:solidFill>
                            <a:srgbClr val="009FDA"/>
                          </a:solidFill>
                        </a:rPr>
                        <a:t>Tương tác với các nhà sản xuất xe ô tô, dữ liệu xe và đối tác tiềm năng. </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cxnSp>
        <p:nvCxnSpPr>
          <p:cNvPr id="916" name="Google Shape;916;p90"/>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17" name="Google Shape;917;p90"/>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ĐỐI TÁC NGÀNH CỤ THỂ: </a:t>
            </a:r>
            <a:r>
              <a:rPr kumimoji="0" lang="vi-VN" sz="2201" b="1" i="0" u="none" strike="noStrike" kern="0" cap="none" spc="0" normalizeH="0" baseline="0" noProof="0">
                <a:ln>
                  <a:noFill/>
                </a:ln>
                <a:solidFill>
                  <a:srgbClr val="009FDA"/>
                </a:solidFill>
                <a:effectLst/>
                <a:uLnTx/>
                <a:uFillTx/>
                <a:latin typeface="Arial"/>
                <a:cs typeface="Arial"/>
                <a:sym typeface="Arial"/>
              </a:rPr>
              <a:t>QUẢN LÝ ĐÔ THỊ</a:t>
            </a:r>
          </a:p>
        </p:txBody>
      </p:sp>
      <p:sp>
        <p:nvSpPr>
          <p:cNvPr id="918" name="Google Shape;918;p90"/>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graphicFrame>
        <p:nvGraphicFramePr>
          <p:cNvPr id="919" name="Google Shape;919;p90"/>
          <p:cNvGraphicFramePr/>
          <p:nvPr/>
        </p:nvGraphicFramePr>
        <p:xfrm>
          <a:off x="456676" y="1026225"/>
          <a:ext cx="8291037" cy="3565684"/>
        </p:xfrm>
        <a:graphic>
          <a:graphicData uri="http://schemas.openxmlformats.org/drawingml/2006/table">
            <a:tbl>
              <a:tblPr>
                <a:noFill/>
                <a:tableStyleId>{A82F5DF9-F4DC-47F2-8F6E-91642B9D3C0F}</a:tableStyleId>
              </a:tblPr>
              <a:tblGrid>
                <a:gridCol w="148018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877628">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142399">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NHÓM</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GIỚI THIỆU</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1141095">
                <a:tc>
                  <a:txBody>
                    <a:bodyPr/>
                    <a:lstStyle/>
                    <a:p>
                      <a:pPr marL="0" lvl="0" indent="0" algn="l" rtl="0">
                        <a:spcBef>
                          <a:spcPts val="0"/>
                        </a:spcBef>
                        <a:spcAft>
                          <a:spcPts val="0"/>
                        </a:spcAft>
                        <a:buNone/>
                      </a:pPr>
                      <a:r>
                        <a:rPr lang="vi-VN" sz="800" b="1">
                          <a:solidFill>
                            <a:schemeClr val="dk1"/>
                          </a:solidFill>
                        </a:rPr>
                        <a:t>Trung Tâm Thông Tin Quy Hoạch Thành Phố Hồ Chí Minh (PlanIc)</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CCCCCC"/>
                      </a:solidFill>
                      <a:prstDash val="dot"/>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dirty="0">
                          <a:solidFill>
                            <a:schemeClr val="lt1"/>
                          </a:solidFill>
                        </a:rPr>
                        <a:t>Công</a:t>
                      </a:r>
                    </a:p>
                  </a:txBody>
                  <a:tcPr marL="28575" marR="28575" marT="0" marB="0" anchor="ctr">
                    <a:lnL w="9525" cap="flat" cmpd="sng">
                      <a:solidFill>
                        <a:srgbClr val="CCCCCC"/>
                      </a:solidFill>
                      <a:prstDash val="dot"/>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B51"/>
                    </a:solidFill>
                  </a:tcPr>
                </a:tc>
                <a:tc>
                  <a:txBody>
                    <a:bodyPr/>
                    <a:lstStyle/>
                    <a:p>
                      <a:pPr marL="0" lvl="0" indent="0" algn="l" rtl="0">
                        <a:spcBef>
                          <a:spcPts val="1000"/>
                        </a:spcBef>
                        <a:spcAft>
                          <a:spcPts val="1000"/>
                        </a:spcAft>
                        <a:buNone/>
                      </a:pPr>
                      <a:r>
                        <a:rPr lang="vi-VN" sz="800">
                          <a:solidFill>
                            <a:srgbClr val="2F2F2F"/>
                          </a:solidFill>
                        </a:rPr>
                        <a:t>PlanIc là công ty dịch vụ trực thuộc Sở Quy hoạch Kiến trúc. Hỗ trợ Giám đốc Sở Quy hoạch - Kiến trúc tham mưu cho Ủy ban nhân dân Thành phố về công tác tổ chức công bố quy hoạch xây dựng đã được phê duyệt.</a:t>
                      </a:r>
                    </a:p>
                  </a:txBody>
                  <a:tcPr marL="91425" marR="9142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Các nguồn dữ liệu, PR, network</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solidFill>
                      <a:srgbClr val="E8EBF5"/>
                    </a:solidFill>
                  </a:tcPr>
                </a:tc>
                <a:extLst>
                  <a:ext uri="{0D108BD9-81ED-4DB2-BD59-A6C34878D82A}">
                    <a16:rowId xmlns:a16="http://schemas.microsoft.com/office/drawing/2014/main" val="10001"/>
                  </a:ext>
                </a:extLst>
              </a:tr>
              <a:tr h="1140619">
                <a:tc>
                  <a:txBody>
                    <a:bodyPr/>
                    <a:lstStyle/>
                    <a:p>
                      <a:pPr marL="0" lvl="0" indent="0" algn="l" rtl="0">
                        <a:spcBef>
                          <a:spcPts val="0"/>
                        </a:spcBef>
                        <a:spcAft>
                          <a:spcPts val="0"/>
                        </a:spcAft>
                        <a:buNone/>
                      </a:pPr>
                      <a:r>
                        <a:rPr lang="vi-VN" sz="800" b="1">
                          <a:solidFill>
                            <a:schemeClr val="dk1"/>
                          </a:solidFill>
                        </a:rPr>
                        <a:t>HỘI QUY HOẠCH PHÁT TRIỂN ĐÔ THỊ TPHCM</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Công</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0AB51"/>
                    </a:solidFill>
                  </a:tcPr>
                </a:tc>
                <a:tc>
                  <a:txBody>
                    <a:bodyPr/>
                    <a:lstStyle/>
                    <a:p>
                      <a:pPr marL="0" lvl="0" indent="0" algn="l" rtl="0">
                        <a:spcBef>
                          <a:spcPts val="1000"/>
                        </a:spcBef>
                        <a:spcAft>
                          <a:spcPts val="1000"/>
                        </a:spcAft>
                        <a:buNone/>
                      </a:pPr>
                      <a:r>
                        <a:rPr lang="vi-VN" sz="800">
                          <a:solidFill>
                            <a:schemeClr val="dk1"/>
                          </a:solidFill>
                        </a:rPr>
                        <a:t>Đội ngũ các nhà phát triển, chuyên gia và cơ quan quản lý về quy hoạch đô thị do chính phủ thành lập nhằm hỗ trợ công tác quy hoạch đô thị tại Việt Nam và các thành phố địa phương.</a:t>
                      </a:r>
                    </a:p>
                  </a:txBody>
                  <a:tcPr marL="91425" marR="9142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lvl="0" indent="0" algn="ctr" rtl="0">
                        <a:spcBef>
                          <a:spcPts val="0"/>
                        </a:spcBef>
                        <a:spcAft>
                          <a:spcPts val="0"/>
                        </a:spcAft>
                        <a:buNone/>
                      </a:pPr>
                      <a:r>
                        <a:rPr lang="vi-VN" sz="800" i="1">
                          <a:solidFill>
                            <a:srgbClr val="009FDA"/>
                          </a:solidFill>
                        </a:rPr>
                        <a:t>Các chuyên gia, hoạt động triển khai, ứng dụng thực tế và cộng tác,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solidFill>
                      <a:schemeClr val="lt1"/>
                    </a:solidFill>
                  </a:tcPr>
                </a:tc>
                <a:extLst>
                  <a:ext uri="{0D108BD9-81ED-4DB2-BD59-A6C34878D82A}">
                    <a16:rowId xmlns:a16="http://schemas.microsoft.com/office/drawing/2014/main" val="10002"/>
                  </a:ext>
                </a:extLst>
              </a:tr>
              <a:tr h="1141571">
                <a:tc>
                  <a:txBody>
                    <a:bodyPr/>
                    <a:lstStyle/>
                    <a:p>
                      <a:pPr marL="0" lvl="0" indent="0" algn="l" rtl="0">
                        <a:spcBef>
                          <a:spcPts val="1000"/>
                        </a:spcBef>
                        <a:spcAft>
                          <a:spcPts val="1000"/>
                        </a:spcAft>
                        <a:buNone/>
                      </a:pPr>
                      <a:r>
                        <a:rPr lang="vi-VN" sz="800" b="1">
                          <a:solidFill>
                            <a:schemeClr val="dk1"/>
                          </a:solidFill>
                        </a:rPr>
                        <a:t>Các nhà phát triển  Vingroup, Sơn Kim Land, Novaland</a:t>
                      </a:r>
                    </a:p>
                  </a:txBody>
                  <a:tcPr marL="28575" marR="28575" marT="0" marB="0" anchor="ctr">
                    <a:lnL w="9525" cap="flat" cmpd="sng">
                      <a:solidFill>
                        <a:srgbClr val="CCCCCC">
                          <a:alpha val="0"/>
                        </a:srgbClr>
                      </a:solidFill>
                      <a:prstDash val="dot"/>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800">
                          <a:solidFill>
                            <a:schemeClr val="lt1"/>
                          </a:solidFill>
                        </a:rPr>
                        <a:t>Tư nhân </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4472C4"/>
                    </a:solidFill>
                  </a:tcPr>
                </a:tc>
                <a:tc>
                  <a:txBody>
                    <a:bodyPr/>
                    <a:lstStyle/>
                    <a:p>
                      <a:pPr marL="0" lvl="0" indent="0" algn="l" rtl="0">
                        <a:spcBef>
                          <a:spcPts val="1000"/>
                        </a:spcBef>
                        <a:spcAft>
                          <a:spcPts val="1000"/>
                        </a:spcAft>
                        <a:buClr>
                          <a:schemeClr val="dk1"/>
                        </a:buClr>
                        <a:buSzPts val="1100"/>
                        <a:buFont typeface="Arial" panose="020B0604020202020204"/>
                        <a:buNone/>
                      </a:pPr>
                      <a:r>
                        <a:rPr lang="vi-VN" sz="800">
                          <a:solidFill>
                            <a:schemeClr val="dk1"/>
                          </a:solidFill>
                        </a:rPr>
                        <a:t>Những doanh nghiệp lớn với nhiều dự án thành phố thông minh</a:t>
                      </a:r>
                    </a:p>
                  </a:txBody>
                  <a:tcPr marL="91425" marR="91425" marT="0" marB="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spcBef>
                          <a:spcPts val="0"/>
                        </a:spcBef>
                        <a:spcAft>
                          <a:spcPts val="0"/>
                        </a:spcAft>
                        <a:buNone/>
                      </a:pPr>
                      <a:r>
                        <a:rPr lang="vi-VN" sz="800" i="1" dirty="0">
                          <a:solidFill>
                            <a:srgbClr val="009FDA"/>
                          </a:solidFill>
                        </a:rPr>
                        <a:t>Nguồn dữ liệu, cung cấp tuyên bố thử thách, cộng tác và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solidFill>
                      <a:srgbClr val="E8EBF5"/>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cxnSp>
        <p:nvCxnSpPr>
          <p:cNvPr id="924" name="Google Shape;924;p91"/>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25" name="Google Shape;925;p91"/>
          <p:cNvSpPr/>
          <p:nvPr/>
        </p:nvSpPr>
        <p:spPr>
          <a:xfrm>
            <a:off x="456675" y="0"/>
            <a:ext cx="82911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1" b="1" i="0" u="none" strike="noStrike" kern="0" cap="none" spc="0" normalizeH="0" baseline="0" noProof="0">
                <a:ln>
                  <a:noFill/>
                </a:ln>
                <a:solidFill>
                  <a:srgbClr val="002244"/>
                </a:solidFill>
                <a:effectLst/>
                <a:uLnTx/>
                <a:uFillTx/>
                <a:latin typeface="Arial"/>
                <a:cs typeface="Arial"/>
                <a:sym typeface="Arial"/>
              </a:rPr>
              <a:t>ĐỐI TÁC NGÀNH CỤ THỂ: </a:t>
            </a:r>
            <a:r>
              <a:rPr kumimoji="0" lang="vi-VN" sz="2201" b="1" i="0" u="none" strike="noStrike" kern="0" cap="none" spc="0" normalizeH="0" baseline="0" noProof="0">
                <a:ln>
                  <a:noFill/>
                </a:ln>
                <a:solidFill>
                  <a:srgbClr val="009FDA"/>
                </a:solidFill>
                <a:effectLst/>
                <a:uLnTx/>
                <a:uFillTx/>
                <a:latin typeface="Arial"/>
                <a:cs typeface="Arial"/>
                <a:sym typeface="Arial"/>
              </a:rPr>
              <a:t>GIẢM NGẬP VÀ QUẢN LÝ NGUỒN NƯỚC</a:t>
            </a:r>
          </a:p>
        </p:txBody>
      </p:sp>
      <p:sp>
        <p:nvSpPr>
          <p:cNvPr id="926" name="Google Shape;926;p9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GB" sz="1200" b="0" i="0" u="none" strike="noStrike" kern="0" cap="none" spc="0" normalizeH="0" baseline="0" noProof="0">
              <a:ln>
                <a:noFill/>
              </a:ln>
              <a:solidFill>
                <a:srgbClr val="595959"/>
              </a:solidFill>
              <a:effectLst/>
              <a:uLnTx/>
              <a:uFillTx/>
              <a:latin typeface="Arial"/>
              <a:cs typeface="Arial"/>
              <a:sym typeface="Arial"/>
            </a:endParaRPr>
          </a:p>
        </p:txBody>
      </p:sp>
      <p:graphicFrame>
        <p:nvGraphicFramePr>
          <p:cNvPr id="927" name="Google Shape;927;p91"/>
          <p:cNvGraphicFramePr/>
          <p:nvPr/>
        </p:nvGraphicFramePr>
        <p:xfrm>
          <a:off x="456676" y="1026225"/>
          <a:ext cx="8291037" cy="3540919"/>
        </p:xfrm>
        <a:graphic>
          <a:graphicData uri="http://schemas.openxmlformats.org/drawingml/2006/table">
            <a:tbl>
              <a:tblPr>
                <a:noFill/>
                <a:tableStyleId>{A82F5DF9-F4DC-47F2-8F6E-91642B9D3C0F}</a:tableStyleId>
              </a:tblPr>
              <a:tblGrid>
                <a:gridCol w="1480185">
                  <a:extLst>
                    <a:ext uri="{9D8B030D-6E8A-4147-A177-3AD203B41FA5}">
                      <a16:colId xmlns:a16="http://schemas.microsoft.com/office/drawing/2014/main" val="20000"/>
                    </a:ext>
                  </a:extLst>
                </a:gridCol>
                <a:gridCol w="742474">
                  <a:extLst>
                    <a:ext uri="{9D8B030D-6E8A-4147-A177-3AD203B41FA5}">
                      <a16:colId xmlns:a16="http://schemas.microsoft.com/office/drawing/2014/main" val="20001"/>
                    </a:ext>
                  </a:extLst>
                </a:gridCol>
                <a:gridCol w="3877628">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123825">
                <a:tc>
                  <a:txBody>
                    <a:bodyPr/>
                    <a:lstStyle/>
                    <a:p>
                      <a:pPr marL="0" lvl="0" indent="0" algn="l" rtl="0">
                        <a:lnSpc>
                          <a:spcPct val="100000"/>
                        </a:lnSpc>
                        <a:spcBef>
                          <a:spcPts val="0"/>
                        </a:spcBef>
                        <a:spcAft>
                          <a:spcPts val="0"/>
                        </a:spcAft>
                        <a:buNone/>
                      </a:pPr>
                      <a:r>
                        <a:rPr lang="vi-VN" sz="700" b="1"/>
                        <a:t>CÁC ĐỐI TÁC</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NHÓM</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GIỚI THIỆU</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700" b="1"/>
                        <a:t>ĐÓNG GÓP</a:t>
                      </a:r>
                    </a:p>
                  </a:txBody>
                  <a:tcPr marL="28575" marR="28575" marT="0" marB="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0"/>
                  </a:ext>
                </a:extLst>
              </a:tr>
              <a:tr h="982504">
                <a:tc>
                  <a:txBody>
                    <a:bodyPr/>
                    <a:lstStyle/>
                    <a:p>
                      <a:pPr marL="0" lvl="0" indent="0" algn="l" rtl="0">
                        <a:lnSpc>
                          <a:spcPct val="100000"/>
                        </a:lnSpc>
                        <a:spcBef>
                          <a:spcPts val="0"/>
                        </a:spcBef>
                        <a:spcAft>
                          <a:spcPts val="0"/>
                        </a:spcAft>
                        <a:buClr>
                          <a:schemeClr val="dk1"/>
                        </a:buClr>
                        <a:buSzPts val="1100"/>
                        <a:buFont typeface="Arial" panose="020B0604020202020204"/>
                        <a:buNone/>
                      </a:pPr>
                      <a:r>
                        <a:rPr lang="vi-VN" sz="800" b="1">
                          <a:solidFill>
                            <a:schemeClr val="dk1"/>
                          </a:solidFill>
                        </a:rPr>
                        <a:t>Công ty TNHH MTV Thoát Nước Đô Thị TP.HCM (UDC)</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rowSpan="2">
                  <a:txBody>
                    <a:bodyPr/>
                    <a:lstStyle/>
                    <a:p>
                      <a:pPr marL="0" lvl="0" indent="0" algn="ctr" rtl="0">
                        <a:spcBef>
                          <a:spcPts val="0"/>
                        </a:spcBef>
                        <a:spcAft>
                          <a:spcPts val="0"/>
                        </a:spcAft>
                        <a:buNone/>
                      </a:pPr>
                      <a:r>
                        <a:rPr lang="vi-VN" sz="800" dirty="0">
                          <a:solidFill>
                            <a:schemeClr val="lt1"/>
                          </a:solidFill>
                        </a:rPr>
                        <a:t>Doanh nghiệp nhà nước</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09BFFF"/>
                    </a:solidFill>
                  </a:tcPr>
                </a:tc>
                <a:tc>
                  <a:txBody>
                    <a:bodyPr/>
                    <a:lstStyle/>
                    <a:p>
                      <a:pPr marL="0" marR="38100" lvl="0" indent="0" algn="l" rtl="0">
                        <a:lnSpc>
                          <a:spcPct val="100000"/>
                        </a:lnSpc>
                        <a:spcBef>
                          <a:spcPts val="0"/>
                        </a:spcBef>
                        <a:spcAft>
                          <a:spcPts val="0"/>
                        </a:spcAft>
                        <a:buClr>
                          <a:schemeClr val="dk1"/>
                        </a:buClr>
                        <a:buSzPts val="1100"/>
                        <a:buFont typeface="Arial" panose="020B0604020202020204"/>
                        <a:buNone/>
                      </a:pPr>
                      <a:r>
                        <a:rPr lang="vi-VN" sz="800">
                          <a:solidFill>
                            <a:srgbClr val="202124"/>
                          </a:solidFill>
                        </a:rPr>
                        <a:t>Công ty nhà nước thực hiện các dự án thoát nước và xử lý nước thải cho thành phố.</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panose="020B0604020202020204"/>
                        <a:buNone/>
                      </a:pPr>
                      <a:r>
                        <a:rPr lang="vi-VN" sz="800" i="1" dirty="0">
                          <a:solidFill>
                            <a:srgbClr val="009FDA"/>
                          </a:solidFill>
                        </a:rPr>
                        <a:t>Dữ liệu, đóng góp vào bản báo cáo vấn đề</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CCCCCC">
                          <a:alpha val="0"/>
                        </a:srgbClr>
                      </a:solidFill>
                      <a:prstDash val="solid"/>
                      <a:round/>
                      <a:headEnd type="none" w="sm" len="sm"/>
                      <a:tailEnd type="none" w="sm" len="sm"/>
                    </a:lnB>
                    <a:solidFill>
                      <a:srgbClr val="E8EBF5"/>
                    </a:solidFill>
                  </a:tcPr>
                </a:tc>
                <a:extLst>
                  <a:ext uri="{0D108BD9-81ED-4DB2-BD59-A6C34878D82A}">
                    <a16:rowId xmlns:a16="http://schemas.microsoft.com/office/drawing/2014/main" val="10001"/>
                  </a:ext>
                </a:extLst>
              </a:tr>
              <a:tr h="982504">
                <a:tc>
                  <a:txBody>
                    <a:bodyPr/>
                    <a:lstStyle/>
                    <a:p>
                      <a:pPr marL="0" lvl="0" indent="0" algn="l" rtl="0">
                        <a:lnSpc>
                          <a:spcPct val="100000"/>
                        </a:lnSpc>
                        <a:spcBef>
                          <a:spcPts val="0"/>
                        </a:spcBef>
                        <a:spcAft>
                          <a:spcPts val="0"/>
                        </a:spcAft>
                        <a:buNone/>
                      </a:pPr>
                      <a:r>
                        <a:rPr lang="vi-VN" sz="800" b="1">
                          <a:solidFill>
                            <a:schemeClr val="dk1"/>
                          </a:solidFill>
                        </a:rPr>
                        <a:t>Tổng Công ty cấp nước Sài Gòn TNHH MTV (SAWACO)</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vMerge="1">
                  <a:txBody>
                    <a:bodyPr/>
                    <a:lstStyle/>
                    <a:p>
                      <a:endParaRPr lang="en-US"/>
                    </a:p>
                  </a:txBody>
                  <a:tcPr/>
                </a:tc>
                <a:tc>
                  <a:txBody>
                    <a:bodyPr/>
                    <a:lstStyle/>
                    <a:p>
                      <a:pPr marL="0" lvl="0" indent="0" algn="l" rtl="0">
                        <a:lnSpc>
                          <a:spcPct val="100000"/>
                        </a:lnSpc>
                        <a:spcBef>
                          <a:spcPts val="0"/>
                        </a:spcBef>
                        <a:spcAft>
                          <a:spcPts val="0"/>
                        </a:spcAft>
                        <a:buNone/>
                      </a:pPr>
                      <a:r>
                        <a:rPr lang="vi-VN" sz="800"/>
                        <a:t>SAWACO là doanh nghiệp nhà nước sản xuất và cung ứng nước cho hầu hết địa bàn thành phố.</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9525" cap="flat" cmpd="sng">
                      <a:solidFill>
                        <a:srgbClr val="009FDA"/>
                      </a:solidFill>
                      <a:prstDash val="dot"/>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panose="020B0604020202020204"/>
                        <a:buNone/>
                      </a:pPr>
                      <a:r>
                        <a:rPr lang="vi-VN" sz="800" i="1" dirty="0">
                          <a:solidFill>
                            <a:srgbClr val="009FDA"/>
                          </a:solidFill>
                        </a:rPr>
                        <a:t>Dữ liệu, cố vấn, kết nối B2B/B2G, đánh giá tính khả thi và hỗ trợ kiến ​​thức POC</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extLst>
                  <a:ext uri="{0D108BD9-81ED-4DB2-BD59-A6C34878D82A}">
                    <a16:rowId xmlns:a16="http://schemas.microsoft.com/office/drawing/2014/main" val="10002"/>
                  </a:ext>
                </a:extLst>
              </a:tr>
              <a:tr h="1452086">
                <a:tc>
                  <a:txBody>
                    <a:bodyPr/>
                    <a:lstStyle/>
                    <a:p>
                      <a:pPr marL="0" lvl="0" indent="0" algn="l" rtl="0">
                        <a:lnSpc>
                          <a:spcPct val="100000"/>
                        </a:lnSpc>
                        <a:spcBef>
                          <a:spcPts val="0"/>
                        </a:spcBef>
                        <a:spcAft>
                          <a:spcPts val="0"/>
                        </a:spcAft>
                        <a:buNone/>
                      </a:pPr>
                      <a:r>
                        <a:rPr lang="vi-VN" sz="800" b="1">
                          <a:solidFill>
                            <a:schemeClr val="dk1"/>
                          </a:solidFill>
                        </a:rPr>
                        <a:t>Hội Cấp thoát nước Việt Nam Vietnam (VWSA)</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vi-VN" sz="800" dirty="0">
                          <a:solidFill>
                            <a:schemeClr val="lt1"/>
                          </a:solidFill>
                        </a:rPr>
                        <a:t>Hiệp hội</a:t>
                      </a:r>
                    </a:p>
                  </a:txBody>
                  <a:tcPr marL="28575" marR="28575" marT="91425" marB="914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00A996"/>
                    </a:solidFill>
                  </a:tcPr>
                </a:tc>
                <a:tc>
                  <a:txBody>
                    <a:bodyPr/>
                    <a:lstStyle/>
                    <a:p>
                      <a:pPr marL="0" lvl="0" indent="0" algn="l" rtl="0">
                        <a:lnSpc>
                          <a:spcPct val="100000"/>
                        </a:lnSpc>
                        <a:spcBef>
                          <a:spcPts val="0"/>
                        </a:spcBef>
                        <a:spcAft>
                          <a:spcPts val="0"/>
                        </a:spcAft>
                        <a:buNone/>
                      </a:pPr>
                      <a:r>
                        <a:rPr lang="vi-VN" sz="800" dirty="0"/>
                        <a:t>Hội Cấp thoát nước Việt Nam (VWSA) là một tổ chức xã hội - nghề nghiệp tự nguyện thành lập nhằm thực hiện công tác quản lý, tư vấn, nghiên cứu khoa học, đào tạo, xây dựng, khai thác vận hành, sản xuất kinh doanh vật tư thiết bị liên quan đến lĩnh vực cấp thoát nước.  Hiện nay, Hội có trên 300 hội viên tập thể và cá nhân hoạt động trên phạm vi cả nước, đại diện cho gần 70.000 cán bộ, viên chức, người lao động, các nhà khoa học, quản lý hoạt động trong lĩnh vực cấp thoát nước và vệ sinh môi trường.</a:t>
                      </a:r>
                    </a:p>
                  </a:txBody>
                  <a:tcPr marL="28575" marR="28575" marT="19050" marB="19050" anchor="ctr">
                    <a:lnL w="9525" cap="flat" cmpd="sng">
                      <a:solidFill>
                        <a:srgbClr val="000000">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009FDA"/>
                      </a:solidFill>
                      <a:prstDash val="dot"/>
                      <a:round/>
                      <a:headEnd type="none" w="sm" len="sm"/>
                      <a:tailEnd type="none" w="sm" len="sm"/>
                    </a:lnT>
                    <a:lnB w="19050" cap="flat" cmpd="sng">
                      <a:solidFill>
                        <a:srgbClr val="009FDA"/>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panose="020B0604020202020204"/>
                        <a:buNone/>
                      </a:pPr>
                      <a:r>
                        <a:rPr lang="vi-VN" sz="800" i="1" dirty="0">
                          <a:solidFill>
                            <a:srgbClr val="009FDA"/>
                          </a:solidFill>
                        </a:rPr>
                        <a:t>Dữ liệu, cố vấn, kết nối B2B, đánh giá tính khả thi và hỗ trợ kiến ​​thức POC</a:t>
                      </a:r>
                    </a:p>
                  </a:txBody>
                  <a:tcPr marL="28575" marR="28575" marT="19050" marB="19050" anchor="ctr">
                    <a:lnL w="9525" cap="flat" cmpd="sng">
                      <a:solidFill>
                        <a:srgbClr val="CCCCCC">
                          <a:alpha val="0"/>
                        </a:srgbClr>
                      </a:solidFill>
                      <a:prstDash val="solid"/>
                      <a:round/>
                      <a:headEnd type="none" w="sm" len="sm"/>
                      <a:tailEnd type="none" w="sm" len="sm"/>
                    </a:lnL>
                    <a:lnR w="9525" cap="flat" cmpd="sng">
                      <a:solidFill>
                        <a:srgbClr val="CCCCCC">
                          <a:alpha val="0"/>
                        </a:srgbClr>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19050" cap="flat" cmpd="sng">
                      <a:solidFill>
                        <a:srgbClr val="009FDA"/>
                      </a:solidFill>
                      <a:prstDash val="solid"/>
                      <a:round/>
                      <a:headEnd type="none" w="sm" len="sm"/>
                      <a:tailEnd type="none" w="sm" len="sm"/>
                    </a:lnB>
                    <a:solidFill>
                      <a:srgbClr val="E8EBF5"/>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931"/>
        <p:cNvGrpSpPr/>
        <p:nvPr/>
      </p:nvGrpSpPr>
      <p:grpSpPr>
        <a:xfrm>
          <a:off x="0" y="0"/>
          <a:ext cx="0" cy="0"/>
          <a:chOff x="0" y="0"/>
          <a:chExt cx="0" cy="0"/>
        </a:xfrm>
      </p:grpSpPr>
      <p:sp>
        <p:nvSpPr>
          <p:cNvPr id="932" name="Google Shape;932;p92"/>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Truyền thông và marketing</a:t>
            </a:r>
          </a:p>
        </p:txBody>
      </p:sp>
      <p:cxnSp>
        <p:nvCxnSpPr>
          <p:cNvPr id="933" name="Google Shape;933;p92"/>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934" name="Google Shape;934;p92"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38"/>
        <p:cNvGrpSpPr/>
        <p:nvPr/>
      </p:nvGrpSpPr>
      <p:grpSpPr>
        <a:xfrm>
          <a:off x="0" y="0"/>
          <a:ext cx="0" cy="0"/>
          <a:chOff x="0" y="0"/>
          <a:chExt cx="0" cy="0"/>
        </a:xfrm>
      </p:grpSpPr>
      <p:sp>
        <p:nvSpPr>
          <p:cNvPr id="939" name="Google Shape;939;p93"/>
          <p:cNvSpPr/>
          <p:nvPr/>
        </p:nvSpPr>
        <p:spPr>
          <a:xfrm>
            <a:off x="389025" y="287100"/>
            <a:ext cx="8361900" cy="4803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CÁC NGUYÊN TẮC TRUYỀN THÔNG VÀ </a:t>
            </a:r>
            <a:r>
              <a:rPr kumimoji="0" lang="en-US" sz="2200" b="1" i="0" u="none" strike="noStrike" kern="0" cap="none" spc="0" normalizeH="0" baseline="0" noProof="0">
                <a:ln>
                  <a:noFill/>
                </a:ln>
                <a:solidFill>
                  <a:srgbClr val="009FDA"/>
                </a:solidFill>
                <a:effectLst/>
                <a:uLnTx/>
                <a:uFillTx/>
                <a:latin typeface="Arial"/>
                <a:cs typeface="Arial"/>
                <a:sym typeface="Arial"/>
              </a:rPr>
              <a:t>MARKETING</a:t>
            </a:r>
            <a:endParaRPr kumimoji="0" lang="vi-VN" sz="2200" b="1" i="0" u="none" strike="noStrike" kern="0" cap="none" spc="0" normalizeH="0" baseline="0" noProof="0">
              <a:ln>
                <a:noFill/>
              </a:ln>
              <a:solidFill>
                <a:srgbClr val="009FDA"/>
              </a:solidFill>
              <a:effectLst/>
              <a:uLnTx/>
              <a:uFillTx/>
              <a:latin typeface="Arial"/>
              <a:cs typeface="Arial"/>
              <a:sym typeface="Arial"/>
            </a:endParaRPr>
          </a:p>
        </p:txBody>
      </p:sp>
      <p:cxnSp>
        <p:nvCxnSpPr>
          <p:cNvPr id="940" name="Google Shape;940;p93"/>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41" name="Google Shape;941;p93"/>
          <p:cNvSpPr/>
          <p:nvPr/>
        </p:nvSpPr>
        <p:spPr>
          <a:xfrm>
            <a:off x="464050" y="1021740"/>
            <a:ext cx="8073900" cy="1081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100"/>
              </a:spcBef>
              <a:spcAft>
                <a:spcPts val="0"/>
              </a:spcAft>
              <a:buClr>
                <a:srgbClr val="000000"/>
              </a:buClr>
              <a:buSzPts val="1000"/>
              <a:buFont typeface="Arial"/>
              <a:buChar char="●"/>
              <a:tabLst/>
              <a:defRPr/>
            </a:pPr>
            <a:r>
              <a:rPr kumimoji="0" lang="vi-VN" sz="1000" b="0" i="0" u="none" strike="noStrike" kern="0" cap="none" spc="0" normalizeH="0" baseline="0" noProof="0" dirty="0">
                <a:ln>
                  <a:noFill/>
                </a:ln>
                <a:solidFill>
                  <a:srgbClr val="000000"/>
                </a:solidFill>
                <a:effectLst/>
                <a:uLnTx/>
                <a:uFillTx/>
                <a:latin typeface="Arial"/>
                <a:cs typeface="Arial"/>
                <a:sym typeface="Arial"/>
              </a:rPr>
              <a:t>Truyền thông và marketing cho Thử thách sẽ tập trung và</a:t>
            </a:r>
            <a:r>
              <a:rPr kumimoji="0" lang="en-US" sz="1000" b="0" i="0" u="none" strike="noStrike" kern="0" cap="none" spc="0" normalizeH="0" baseline="0" noProof="0" dirty="0">
                <a:ln>
                  <a:noFill/>
                </a:ln>
                <a:solidFill>
                  <a:srgbClr val="000000"/>
                </a:solidFill>
                <a:effectLst/>
                <a:uLnTx/>
                <a:uFillTx/>
                <a:latin typeface="Arial"/>
                <a:cs typeface="Arial"/>
                <a:sym typeface="Arial"/>
              </a:rPr>
              <a:t>o</a:t>
            </a:r>
            <a:r>
              <a:rPr kumimoji="0" lang="vi-VN" sz="1000" b="0" i="0" u="none" strike="noStrike" kern="0" cap="none" spc="0" normalizeH="0" baseline="0" noProof="0" dirty="0">
                <a:ln>
                  <a:noFill/>
                </a:ln>
                <a:solidFill>
                  <a:srgbClr val="000000"/>
                </a:solidFill>
                <a:effectLst/>
                <a:uLnTx/>
                <a:uFillTx/>
                <a:latin typeface="Arial"/>
                <a:cs typeface="Arial"/>
                <a:sym typeface="Arial"/>
              </a:rPr>
              <a:t> sự tham gia của các bên liên quan chính nhằm đạt được quan hệ hợp tác, sự tham gia của các nhà cung cấp giải pháp đích cho ứng dụng, sự tham gia của các đơn vị truyền thông để đưa tin và xây dựng nhận thức.</a:t>
            </a:r>
          </a:p>
        </p:txBody>
      </p:sp>
      <p:sp>
        <p:nvSpPr>
          <p:cNvPr id="942" name="Google Shape;942;p93"/>
          <p:cNvSpPr/>
          <p:nvPr/>
        </p:nvSpPr>
        <p:spPr>
          <a:xfrm>
            <a:off x="464050" y="2281715"/>
            <a:ext cx="8073900" cy="1081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100"/>
              </a:spcBef>
              <a:spcAft>
                <a:spcPts val="0"/>
              </a:spcAft>
              <a:buClr>
                <a:srgbClr val="000000"/>
              </a:buClr>
              <a:buSzPts val="1000"/>
              <a:buFont typeface="Arial"/>
              <a:buChar char="●"/>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Công tác truyền thông sẽ tập trung vào Việt Nam.</a:t>
            </a:r>
          </a:p>
        </p:txBody>
      </p:sp>
      <p:sp>
        <p:nvSpPr>
          <p:cNvPr id="943" name="Google Shape;943;p93"/>
          <p:cNvSpPr/>
          <p:nvPr/>
        </p:nvSpPr>
        <p:spPr>
          <a:xfrm>
            <a:off x="464050" y="3491018"/>
            <a:ext cx="8073900" cy="10812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100"/>
              </a:spcBef>
              <a:spcAft>
                <a:spcPts val="0"/>
              </a:spcAft>
              <a:buClr>
                <a:srgbClr val="000000"/>
              </a:buClr>
              <a:buSzPts val="1000"/>
              <a:buFont typeface="Arial"/>
              <a:buChar char="●"/>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Chiến lược kênh truyền thông sẽ tập trung chủ yếu vào phương tiện truyền thông kỹ thuật số và mạng xã hội, cũng như tận dụng mạng lưới đối tác, và phương tiện truyền thông truyền hình và báo in.</a:t>
            </a:r>
          </a:p>
        </p:txBody>
      </p:sp>
      <p:sp>
        <p:nvSpPr>
          <p:cNvPr id="944" name="Google Shape;944;p93"/>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79</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aphicFrame>
        <p:nvGraphicFramePr>
          <p:cNvPr id="161" name="Google Shape;161;p22"/>
          <p:cNvGraphicFramePr/>
          <p:nvPr/>
        </p:nvGraphicFramePr>
        <p:xfrm>
          <a:off x="385975" y="1033690"/>
          <a:ext cx="8361925" cy="3621000"/>
        </p:xfrm>
        <a:graphic>
          <a:graphicData uri="http://schemas.openxmlformats.org/drawingml/2006/table">
            <a:tbl>
              <a:tblPr>
                <a:noFill/>
                <a:tableStyleId>{DC99E7BC-81BC-4AFE-97A5-D6B88C13CA13}</a:tableStyleId>
              </a:tblPr>
              <a:tblGrid>
                <a:gridCol w="1048075">
                  <a:extLst>
                    <a:ext uri="{9D8B030D-6E8A-4147-A177-3AD203B41FA5}">
                      <a16:colId xmlns:a16="http://schemas.microsoft.com/office/drawing/2014/main" val="20000"/>
                    </a:ext>
                  </a:extLst>
                </a:gridCol>
                <a:gridCol w="753650">
                  <a:extLst>
                    <a:ext uri="{9D8B030D-6E8A-4147-A177-3AD203B41FA5}">
                      <a16:colId xmlns:a16="http://schemas.microsoft.com/office/drawing/2014/main" val="20001"/>
                    </a:ext>
                  </a:extLst>
                </a:gridCol>
                <a:gridCol w="3001725">
                  <a:extLst>
                    <a:ext uri="{9D8B030D-6E8A-4147-A177-3AD203B41FA5}">
                      <a16:colId xmlns:a16="http://schemas.microsoft.com/office/drawing/2014/main" val="20002"/>
                    </a:ext>
                  </a:extLst>
                </a:gridCol>
                <a:gridCol w="1917850">
                  <a:extLst>
                    <a:ext uri="{9D8B030D-6E8A-4147-A177-3AD203B41FA5}">
                      <a16:colId xmlns:a16="http://schemas.microsoft.com/office/drawing/2014/main" val="20003"/>
                    </a:ext>
                  </a:extLst>
                </a:gridCol>
                <a:gridCol w="1640625">
                  <a:extLst>
                    <a:ext uri="{9D8B030D-6E8A-4147-A177-3AD203B41FA5}">
                      <a16:colId xmlns:a16="http://schemas.microsoft.com/office/drawing/2014/main" val="20004"/>
                    </a:ext>
                  </a:extLst>
                </a:gridCol>
              </a:tblGrid>
              <a:tr h="208375">
                <a:tc gridSpan="5">
                  <a:txBody>
                    <a:bodyPr/>
                    <a:lstStyle/>
                    <a:p>
                      <a:pPr marL="0" lvl="0" indent="0" algn="ctr" rtl="0">
                        <a:spcBef>
                          <a:spcPts val="0"/>
                        </a:spcBef>
                        <a:spcAft>
                          <a:spcPts val="0"/>
                        </a:spcAft>
                        <a:buNone/>
                      </a:pPr>
                      <a:r>
                        <a:rPr lang="vi-VN" sz="800" b="1">
                          <a:solidFill>
                            <a:schemeClr val="lt1"/>
                          </a:solidFill>
                        </a:rPr>
                        <a:t>Ví dụ quan trọng tại Indonesia</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489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2075">
                <a:tc>
                  <a:txBody>
                    <a:bodyPr/>
                    <a:lstStyle/>
                    <a:p>
                      <a:pPr marL="0" lvl="0" indent="0" algn="ctr" rtl="0">
                        <a:spcBef>
                          <a:spcPts val="0"/>
                        </a:spcBef>
                        <a:spcAft>
                          <a:spcPts val="0"/>
                        </a:spcAft>
                        <a:buNone/>
                      </a:pPr>
                      <a:r>
                        <a:rPr lang="vi-VN" sz="800" b="1">
                          <a:solidFill>
                            <a:schemeClr val="lt1"/>
                          </a:solidFill>
                        </a:rPr>
                        <a:t>Tên công ty</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Lĩnh vực</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Giới thiệu về ý tưởng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Dữ liệu mở được sử dụng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tc>
                  <a:txBody>
                    <a:bodyPr/>
                    <a:lstStyle/>
                    <a:p>
                      <a:pPr marL="0" lvl="0" indent="0" algn="ctr" rtl="0">
                        <a:spcBef>
                          <a:spcPts val="0"/>
                        </a:spcBef>
                        <a:spcAft>
                          <a:spcPts val="0"/>
                        </a:spcAft>
                        <a:buNone/>
                      </a:pPr>
                      <a:r>
                        <a:rPr lang="vi-VN" sz="800" b="1">
                          <a:solidFill>
                            <a:schemeClr val="lt1"/>
                          </a:solidFill>
                        </a:rPr>
                        <a:t>Tác động</a:t>
                      </a:r>
                    </a:p>
                  </a:txBody>
                  <a:tcPr marL="91425" marR="91425" marT="0" marB="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9BFFF"/>
                    </a:solidFill>
                  </a:tcPr>
                </a:tc>
                <a:extLst>
                  <a:ext uri="{0D108BD9-81ED-4DB2-BD59-A6C34878D82A}">
                    <a16:rowId xmlns:a16="http://schemas.microsoft.com/office/drawing/2014/main" val="10001"/>
                  </a:ext>
                </a:extLst>
              </a:tr>
              <a:tr h="1575275">
                <a:tc>
                  <a:txBody>
                    <a:bodyPr/>
                    <a:lstStyle/>
                    <a:p>
                      <a:pPr marL="0" lvl="0" indent="0" algn="l" rtl="0">
                        <a:spcBef>
                          <a:spcPts val="0"/>
                        </a:spcBef>
                        <a:spcAft>
                          <a:spcPts val="0"/>
                        </a:spcAft>
                        <a:buClr>
                          <a:schemeClr val="dk1"/>
                        </a:buClr>
                        <a:buSzPts val="1100"/>
                        <a:buFont typeface="Arial"/>
                        <a:buNone/>
                      </a:pPr>
                      <a:r>
                        <a:rPr lang="vi-VN" sz="800">
                          <a:solidFill>
                            <a:schemeClr val="dk1"/>
                          </a:solidFill>
                        </a:rPr>
                        <a:t>Qlue</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r>
                        <a:rPr lang="vi-VN" sz="700">
                          <a:solidFill>
                            <a:schemeClr val="dk1"/>
                          </a:solidFill>
                        </a:rPr>
                        <a:t>Quản lý đô thị</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Qlue triển khai Hệ thống Di chuyển thông minh Alam Sutera, trị trấn phát triển hỗn hợp do một trong những nhà phát triển bất động sản lớn nhất Indonesia xây dựng. </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r>
                        <a:rPr lang="vi-VN" sz="800">
                          <a:solidFill>
                            <a:schemeClr val="dk1"/>
                          </a:solidFill>
                        </a:rPr>
                        <a:t>Các bộ dữ liệu mở được thu thập thông qua giải pháp này bao gồm hình ảnh CCTV, các quy định về đỗ xe (để xác định các khu vực cấm đỗ xe), sơ đồ mạng lưới đường bộ, dữ liệu luồng giao thông và các dữ liệu khác liên quan đến giao thông. </a:t>
                      </a:r>
                    </a:p>
                    <a:p>
                      <a:pPr marL="0" lvl="0" indent="0" algn="l" rtl="0">
                        <a:spcBef>
                          <a:spcPts val="0"/>
                        </a:spcBef>
                        <a:spcAft>
                          <a:spcPts val="0"/>
                        </a:spcAft>
                        <a:buClr>
                          <a:schemeClr val="dk1"/>
                        </a:buClr>
                        <a:buSzPts val="1100"/>
                        <a:buFont typeface="Arial"/>
                        <a:buNone/>
                      </a:pPr>
                      <a:endParaRPr sz="800"/>
                    </a:p>
                    <a:p>
                      <a:pPr marL="0" lvl="0" indent="0" algn="l" rtl="0">
                        <a:spcBef>
                          <a:spcPts val="0"/>
                        </a:spcBef>
                        <a:spcAft>
                          <a:spcPts val="0"/>
                        </a:spcAft>
                        <a:buNone/>
                      </a:pPr>
                      <a:endParaRPr sz="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Clr>
                          <a:schemeClr val="dk1"/>
                        </a:buClr>
                        <a:buSzPts val="1100"/>
                        <a:buFont typeface="Arial"/>
                        <a:buNone/>
                      </a:pPr>
                      <a:r>
                        <a:rPr lang="vi-VN" sz="800">
                          <a:solidFill>
                            <a:schemeClr val="dk1"/>
                          </a:solidFill>
                        </a:rPr>
                        <a:t>Dự án Hệ thống Di chuyển thông minh Alam Sutera đã giúp giảm 47% tình trạng xe xếp hàng dài tại các giao lộ, giảm 35% ùn tắc giao thông và tiết kiệm thời gian đi lại tới 30%.</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rgbClr val="0082B3"/>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1575275">
                <a:tc>
                  <a:txBody>
                    <a:bodyPr/>
                    <a:lstStyle/>
                    <a:p>
                      <a:pPr marL="0" lvl="0" indent="0" algn="l" rtl="0">
                        <a:spcBef>
                          <a:spcPts val="0"/>
                        </a:spcBef>
                        <a:spcAft>
                          <a:spcPts val="0"/>
                        </a:spcAft>
                        <a:buNone/>
                      </a:pPr>
                      <a:r>
                        <a:rPr lang="vi-VN" sz="800"/>
                        <a:t>Cloud to Street</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700"/>
                        <a:t>Quản lý lũ lụt</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solidFill>
                            <a:schemeClr val="dk1"/>
                          </a:solidFill>
                        </a:rPr>
                        <a:t>Cloud to Street đã hợp tác với gã khổng lồ trong ngành bảo hiểm Willis Towers Watson để tận dụng nền tảng vệ tinh độ phân giải cao vốn có và công nghệ giám sát lũ lụt dựa trên học máy, cũng như các hệ thống phân tích động, bao gồm giám sát lũ lụt gần như trong thời gian thực và thiết lập nhanh bản đồ lũ lụt. Dữ liệu này được sử dụng để xây dựng và triển khai các giải pháp chuyển rủi ro đáng tin cậy, có khả năng mở rộng để phục vụ các khách hàng hiện tại và tương lai của Willis Towers Watson trên khắp toàn cầu. Quan hệ đối tác này được triển khai thí điểm lần đầu tại Jakarta, nơi thường xuyên phải hứng chịu các trận lũ lụt theo mùa.</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Dữ liệu mở về mạng lưới đường bộ, cơ sở hạ tầng quan trọng và phân bố dân cư được tích hợp vào Cơ sở dữ liệu lũ lụt toàn cầu Cloud to Street, cơ sở dữ liệu được xây dựng dựa trên dữ liệu lấy từ các vệ tinh như Landsat, Sentinel-1 và Sentinel-2.</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r>
                        <a:rPr lang="vi-VN" sz="800"/>
                        <a:t>Sau hai năm hoạt động, quan hệ hợp tác này đã đem lại một Mô hình Lũ lụt Indonesia hoàn toàn dựa trên xác suất với sự hỗ trợ của Đại học quốc gia Singapore và Viện khoa học biển nhiệt đới.</a:t>
                      </a: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rgbClr val="0082B3"/>
                      </a:solidFill>
                      <a:prstDash val="solid"/>
                      <a:round/>
                      <a:headEnd type="none" w="sm" len="sm"/>
                      <a:tailEnd type="none" w="sm" len="sm"/>
                    </a:lnT>
                    <a:lnB w="19050" cap="flat" cmpd="sng">
                      <a:solidFill>
                        <a:srgbClr val="0082B3"/>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cxnSp>
        <p:nvCxnSpPr>
          <p:cNvPr id="162" name="Google Shape;162;p22"/>
          <p:cNvCxnSpPr/>
          <p:nvPr/>
        </p:nvCxnSpPr>
        <p:spPr>
          <a:xfrm>
            <a:off x="385953" y="879625"/>
            <a:ext cx="8361900" cy="7500"/>
          </a:xfrm>
          <a:prstGeom prst="straightConnector1">
            <a:avLst/>
          </a:prstGeom>
          <a:noFill/>
          <a:ln w="47625" cap="flat" cmpd="sng">
            <a:solidFill>
              <a:srgbClr val="00B0F0"/>
            </a:solidFill>
            <a:prstDash val="solid"/>
            <a:miter lim="800000"/>
            <a:headEnd type="none" w="sm" len="sm"/>
            <a:tailEnd type="none" w="sm" len="sm"/>
          </a:ln>
        </p:spPr>
      </p:cxnSp>
      <p:sp>
        <p:nvSpPr>
          <p:cNvPr id="163" name="Google Shape;163;p2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sz="1200"/>
              <a:t>8</a:t>
            </a:fld>
            <a:endParaRPr lang="en" sz="1200"/>
          </a:p>
        </p:txBody>
      </p:sp>
      <p:sp>
        <p:nvSpPr>
          <p:cNvPr id="164" name="Google Shape;164;p22"/>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SzPts val="1100"/>
              <a:buNone/>
            </a:pPr>
            <a:r>
              <a:rPr lang="vi-VN" sz="2200" b="1">
                <a:solidFill>
                  <a:srgbClr val="009FDA"/>
                </a:solidFill>
              </a:rPr>
              <a:t>NỀN TẢNG DỮ LIỆU MỞ: </a:t>
            </a:r>
            <a:r>
              <a:rPr lang="vi-VN" sz="2200" b="1">
                <a:solidFill>
                  <a:srgbClr val="002244"/>
                </a:solidFill>
              </a:rPr>
              <a:t>INDONESIA</a:t>
            </a:r>
          </a:p>
        </p:txBody>
      </p:sp>
      <p:pic>
        <p:nvPicPr>
          <p:cNvPr id="165" name="Google Shape;165;p22"/>
          <p:cNvPicPr preferRelativeResize="0"/>
          <p:nvPr/>
        </p:nvPicPr>
        <p:blipFill>
          <a:blip r:embed="rId3">
            <a:alphaModFix/>
          </a:blip>
          <a:stretch>
            <a:fillRect/>
          </a:stretch>
        </p:blipFill>
        <p:spPr>
          <a:xfrm>
            <a:off x="567497" y="1941909"/>
            <a:ext cx="649201" cy="404257"/>
          </a:xfrm>
          <a:prstGeom prst="rect">
            <a:avLst/>
          </a:prstGeom>
          <a:noFill/>
          <a:ln>
            <a:noFill/>
          </a:ln>
        </p:spPr>
      </p:pic>
      <p:pic>
        <p:nvPicPr>
          <p:cNvPr id="166" name="Google Shape;166;p22"/>
          <p:cNvPicPr preferRelativeResize="0"/>
          <p:nvPr/>
        </p:nvPicPr>
        <p:blipFill>
          <a:blip r:embed="rId4">
            <a:alphaModFix/>
          </a:blip>
          <a:stretch>
            <a:fillRect/>
          </a:stretch>
        </p:blipFill>
        <p:spPr>
          <a:xfrm>
            <a:off x="428150" y="3556692"/>
            <a:ext cx="927900" cy="27390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sp>
        <p:nvSpPr>
          <p:cNvPr id="949" name="Google Shape;949;p94"/>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950" name="Google Shape;950;p94"/>
          <p:cNvSpPr/>
          <p:nvPr/>
        </p:nvSpPr>
        <p:spPr>
          <a:xfrm>
            <a:off x="389024" y="287100"/>
            <a:ext cx="7263059" cy="4803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ĐỐI TƯỢNG &amp; MỤC TIÊU CỦA TRUYỀN THÔNG VÀ </a:t>
            </a:r>
            <a:r>
              <a:rPr kumimoji="0" lang="en-US" sz="2200" b="1" i="0" u="none" strike="noStrike" kern="0" cap="none" spc="0" normalizeH="0" baseline="0" noProof="0">
                <a:ln>
                  <a:noFill/>
                </a:ln>
                <a:solidFill>
                  <a:srgbClr val="009FDA"/>
                </a:solidFill>
                <a:effectLst/>
                <a:uLnTx/>
                <a:uFillTx/>
                <a:latin typeface="Arial"/>
                <a:cs typeface="Arial"/>
                <a:sym typeface="Arial"/>
              </a:rPr>
              <a:t>MARKETING</a:t>
            </a:r>
            <a:endParaRPr kumimoji="0" lang="vi-VN" sz="2200" b="1" i="0" u="none" strike="noStrike" kern="0" cap="none" spc="0" normalizeH="0" baseline="0" noProof="0">
              <a:ln>
                <a:noFill/>
              </a:ln>
              <a:solidFill>
                <a:srgbClr val="009FDA"/>
              </a:solidFill>
              <a:effectLst/>
              <a:uLnTx/>
              <a:uFillTx/>
              <a:latin typeface="Arial"/>
              <a:cs typeface="Arial"/>
              <a:sym typeface="Arial"/>
            </a:endParaRPr>
          </a:p>
        </p:txBody>
      </p:sp>
      <p:cxnSp>
        <p:nvCxnSpPr>
          <p:cNvPr id="951" name="Google Shape;951;p94"/>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graphicFrame>
        <p:nvGraphicFramePr>
          <p:cNvPr id="952" name="Google Shape;952;p94"/>
          <p:cNvGraphicFramePr/>
          <p:nvPr/>
        </p:nvGraphicFramePr>
        <p:xfrm>
          <a:off x="363625" y="999350"/>
          <a:ext cx="8416750" cy="3981065"/>
        </p:xfrm>
        <a:graphic>
          <a:graphicData uri="http://schemas.openxmlformats.org/drawingml/2006/table">
            <a:tbl>
              <a:tblPr>
                <a:noFill/>
                <a:tableStyleId>{A82F5DF9-F4DC-47F2-8F6E-91642B9D3C0F}</a:tableStyleId>
              </a:tblPr>
              <a:tblGrid>
                <a:gridCol w="3217625">
                  <a:extLst>
                    <a:ext uri="{9D8B030D-6E8A-4147-A177-3AD203B41FA5}">
                      <a16:colId xmlns:a16="http://schemas.microsoft.com/office/drawing/2014/main" val="20000"/>
                    </a:ext>
                  </a:extLst>
                </a:gridCol>
                <a:gridCol w="5199125">
                  <a:extLst>
                    <a:ext uri="{9D8B030D-6E8A-4147-A177-3AD203B41FA5}">
                      <a16:colId xmlns:a16="http://schemas.microsoft.com/office/drawing/2014/main" val="20001"/>
                    </a:ext>
                  </a:extLst>
                </a:gridCol>
              </a:tblGrid>
              <a:tr h="211025">
                <a:tc>
                  <a:txBody>
                    <a:bodyPr/>
                    <a:lstStyle/>
                    <a:p>
                      <a:pPr marL="0" lvl="0" indent="0" algn="ctr" rtl="0">
                        <a:lnSpc>
                          <a:spcPct val="115000"/>
                        </a:lnSpc>
                        <a:spcBef>
                          <a:spcPts val="0"/>
                        </a:spcBef>
                        <a:spcAft>
                          <a:spcPts val="0"/>
                        </a:spcAft>
                        <a:buNone/>
                      </a:pPr>
                      <a:r>
                        <a:rPr lang="vi-VN" sz="800" b="1">
                          <a:solidFill>
                            <a:schemeClr val="lt1"/>
                          </a:solidFill>
                        </a:rPr>
                        <a:t>ĐỐI TƯỢNG TRUYỀN THÔNG</a:t>
                      </a:r>
                    </a:p>
                  </a:txBody>
                  <a:tcPr marL="0" marR="182875" marT="0" marB="0" anchor="ctr">
                    <a:lnL w="12575" cap="flat" cmpd="sng">
                      <a:solidFill>
                        <a:schemeClr val="lt1"/>
                      </a:solidFill>
                      <a:prstDash val="solid"/>
                      <a:round/>
                      <a:headEnd type="none" w="sm" len="sm"/>
                      <a:tailEnd type="none" w="sm" len="sm"/>
                    </a:lnL>
                    <a:lnR w="12575" cap="flat" cmpd="sng">
                      <a:solidFill>
                        <a:schemeClr val="lt1">
                          <a:alpha val="0"/>
                        </a:schemeClr>
                      </a:solidFill>
                      <a:prstDash val="solid"/>
                      <a:round/>
                      <a:headEnd type="none" w="sm" len="sm"/>
                      <a:tailEnd type="none" w="sm" len="sm"/>
                    </a:lnR>
                    <a:lnT w="12575" cap="flat" cmpd="sng">
                      <a:solidFill>
                        <a:schemeClr val="lt1"/>
                      </a:solidFill>
                      <a:prstDash val="solid"/>
                      <a:round/>
                      <a:headEnd type="none" w="sm" len="sm"/>
                      <a:tailEnd type="none" w="sm" len="sm"/>
                    </a:lnT>
                    <a:lnB w="19050" cap="flat" cmpd="sng">
                      <a:solidFill>
                        <a:srgbClr val="614776">
                          <a:alpha val="0"/>
                        </a:srgbClr>
                      </a:solidFill>
                      <a:prstDash val="solid"/>
                      <a:round/>
                      <a:headEnd type="none" w="sm" len="sm"/>
                      <a:tailEnd type="none" w="sm" len="sm"/>
                    </a:lnB>
                    <a:solidFill>
                      <a:srgbClr val="4472C4"/>
                    </a:solidFill>
                  </a:tcPr>
                </a:tc>
                <a:tc>
                  <a:txBody>
                    <a:bodyPr/>
                    <a:lstStyle/>
                    <a:p>
                      <a:pPr marL="0" lvl="0" indent="0" algn="ctr" rtl="0">
                        <a:spcBef>
                          <a:spcPts val="0"/>
                        </a:spcBef>
                        <a:spcAft>
                          <a:spcPts val="0"/>
                        </a:spcAft>
                        <a:buNone/>
                      </a:pPr>
                      <a:r>
                        <a:rPr lang="vi-VN" sz="800" b="1">
                          <a:solidFill>
                            <a:schemeClr val="lt1"/>
                          </a:solidFill>
                        </a:rPr>
                        <a:t>MỤC TIÊU TRUYỀN THÔNG</a:t>
                      </a:r>
                    </a:p>
                  </a:txBody>
                  <a:tcPr marL="182875" marR="0" marT="0" marB="0" anchor="ctr">
                    <a:lnL w="12575" cap="flat" cmpd="sng">
                      <a:solidFill>
                        <a:schemeClr val="lt1">
                          <a:alpha val="0"/>
                        </a:schemeClr>
                      </a:solidFill>
                      <a:prstDash val="solid"/>
                      <a:round/>
                      <a:headEnd type="none" w="sm" len="sm"/>
                      <a:tailEnd type="none" w="sm" len="sm"/>
                    </a:lnL>
                    <a:lnR w="12575" cap="flat" cmpd="sng">
                      <a:solidFill>
                        <a:schemeClr val="lt1">
                          <a:alpha val="0"/>
                        </a:schemeClr>
                      </a:solidFill>
                      <a:prstDash val="solid"/>
                      <a:round/>
                      <a:headEnd type="none" w="sm" len="sm"/>
                      <a:tailEnd type="none" w="sm" len="sm"/>
                    </a:lnR>
                    <a:lnT w="12575" cap="flat" cmpd="sng">
                      <a:solidFill>
                        <a:schemeClr val="lt1">
                          <a:alpha val="0"/>
                        </a:schemeClr>
                      </a:solidFill>
                      <a:prstDash val="solid"/>
                      <a:round/>
                      <a:headEnd type="none" w="sm" len="sm"/>
                      <a:tailEnd type="none" w="sm" len="sm"/>
                    </a:lnT>
                    <a:lnB w="19050" cap="flat" cmpd="sng">
                      <a:solidFill>
                        <a:srgbClr val="614776">
                          <a:alpha val="0"/>
                        </a:srgbClr>
                      </a:solidFill>
                      <a:prstDash val="solid"/>
                      <a:round/>
                      <a:headEnd type="none" w="sm" len="sm"/>
                      <a:tailEnd type="none" w="sm" len="sm"/>
                    </a:lnB>
                    <a:solidFill>
                      <a:srgbClr val="4472C4"/>
                    </a:solidFill>
                  </a:tcPr>
                </a:tc>
                <a:extLst>
                  <a:ext uri="{0D108BD9-81ED-4DB2-BD59-A6C34878D82A}">
                    <a16:rowId xmlns:a16="http://schemas.microsoft.com/office/drawing/2014/main" val="10000"/>
                  </a:ext>
                </a:extLst>
              </a:tr>
              <a:tr h="676800">
                <a:tc>
                  <a:txBody>
                    <a:bodyPr/>
                    <a:lstStyle/>
                    <a:p>
                      <a:pPr marL="0" lvl="0" indent="0" algn="l" rtl="0">
                        <a:lnSpc>
                          <a:spcPct val="100000"/>
                        </a:lnSpc>
                        <a:spcBef>
                          <a:spcPts val="0"/>
                        </a:spcBef>
                        <a:spcAft>
                          <a:spcPts val="0"/>
                        </a:spcAft>
                        <a:buNone/>
                      </a:pPr>
                      <a:r>
                        <a:rPr lang="vi-VN" sz="1000" b="1" dirty="0">
                          <a:solidFill>
                            <a:srgbClr val="009FDA"/>
                          </a:solidFill>
                        </a:rPr>
                        <a:t>Các Sở và Ban Lãnh đạo Thành phố</a:t>
                      </a:r>
                      <a:br>
                        <a:rPr lang="vi-VN" sz="1000" b="1" dirty="0">
                          <a:solidFill>
                            <a:srgbClr val="002244"/>
                          </a:solidFill>
                        </a:rPr>
                      </a:br>
                      <a:r>
                        <a:rPr lang="vi-VN" sz="900" dirty="0">
                          <a:solidFill>
                            <a:srgbClr val="002244"/>
                          </a:solidFill>
                        </a:rPr>
                        <a:t>Các Sở ngành chính trong UBND TP</a:t>
                      </a:r>
                    </a:p>
                  </a:txBody>
                  <a:tcPr marL="0" marR="182875"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19050" cap="flat" cmpd="sng">
                      <a:solidFill>
                        <a:srgbClr val="614776">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vi-VN" sz="900">
                          <a:solidFill>
                            <a:schemeClr val="dk1"/>
                          </a:solidFill>
                        </a:rPr>
                        <a:t>Thúc đẩy mong muốn chia sẻ dữ liệu của lãnh đạo cấp sở với Kho Dữ liệu của Tp. HCM và khuyến khích tham gia Thử thách nhằm chia sẻ kiến thức và khả năng thí điểm các giải pháp.</a:t>
                      </a:r>
                    </a:p>
                  </a:txBody>
                  <a:tcPr marL="182875" marR="0"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19050" cap="flat" cmpd="sng">
                      <a:solidFill>
                        <a:srgbClr val="614776">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r h="676800">
                <a:tc>
                  <a:txBody>
                    <a:bodyPr/>
                    <a:lstStyle/>
                    <a:p>
                      <a:pPr marL="0" lvl="0" indent="0" algn="l" rtl="0">
                        <a:lnSpc>
                          <a:spcPct val="100000"/>
                        </a:lnSpc>
                        <a:spcBef>
                          <a:spcPts val="0"/>
                        </a:spcBef>
                        <a:spcAft>
                          <a:spcPts val="0"/>
                        </a:spcAft>
                        <a:buNone/>
                      </a:pPr>
                      <a:r>
                        <a:rPr lang="vi-VN" sz="1000" b="1">
                          <a:solidFill>
                            <a:srgbClr val="009FDA"/>
                          </a:solidFill>
                        </a:rPr>
                        <a:t>Nhà cung cấp giải pháp</a:t>
                      </a:r>
                    </a:p>
                    <a:p>
                      <a:pPr marL="0" lvl="0" indent="0" algn="l" rtl="0">
                        <a:lnSpc>
                          <a:spcPct val="100000"/>
                        </a:lnSpc>
                        <a:spcBef>
                          <a:spcPts val="0"/>
                        </a:spcBef>
                        <a:spcAft>
                          <a:spcPts val="0"/>
                        </a:spcAft>
                        <a:buNone/>
                      </a:pPr>
                      <a:r>
                        <a:rPr lang="vi-VN" sz="900">
                          <a:solidFill>
                            <a:srgbClr val="002244"/>
                          </a:solidFill>
                        </a:rPr>
                        <a:t>Công ty khởi nghiệp, nhà sáng lập tiềm năng ở các trường, nhà cung cấp siêu ứng dụng và giải pháp hỗ trợ công nghệ trưởng thành, nhà cung cấp giải pháp dữ liệu mở quốc tế đang tìm kiếm cơ hội liên doanh tại Việt Nam.</a:t>
                      </a:r>
                    </a:p>
                  </a:txBody>
                  <a:tcPr marL="0" marR="182875"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vi-VN" sz="900"/>
                        <a:t>Xây dựng nhận thức và đảm bảo việc tham gia Thử thách của các nhà cung cấp giải pháp.</a:t>
                      </a:r>
                    </a:p>
                  </a:txBody>
                  <a:tcPr marL="182875" marR="0"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r h="953850">
                <a:tc>
                  <a:txBody>
                    <a:bodyPr/>
                    <a:lstStyle/>
                    <a:p>
                      <a:pPr marL="0" lvl="0" indent="0" algn="l" rtl="0">
                        <a:lnSpc>
                          <a:spcPct val="100000"/>
                        </a:lnSpc>
                        <a:spcBef>
                          <a:spcPts val="0"/>
                        </a:spcBef>
                        <a:spcAft>
                          <a:spcPts val="0"/>
                        </a:spcAft>
                        <a:buNone/>
                      </a:pPr>
                      <a:r>
                        <a:rPr lang="vi-VN" sz="1000" b="1" dirty="0">
                          <a:solidFill>
                            <a:srgbClr val="009FDA"/>
                          </a:solidFill>
                        </a:rPr>
                        <a:t>Huy động Đối tác</a:t>
                      </a:r>
                    </a:p>
                    <a:p>
                      <a:pPr marL="0" lvl="0" indent="0" algn="l" rtl="0">
                        <a:lnSpc>
                          <a:spcPct val="100000"/>
                        </a:lnSpc>
                        <a:spcBef>
                          <a:spcPts val="0"/>
                        </a:spcBef>
                        <a:spcAft>
                          <a:spcPts val="0"/>
                        </a:spcAft>
                        <a:buNone/>
                      </a:pPr>
                      <a:r>
                        <a:rPr lang="vi-VN" sz="900" dirty="0">
                          <a:solidFill>
                            <a:srgbClr val="002244"/>
                          </a:solidFill>
                        </a:rPr>
                        <a:t>Trường học, tổ chức nghiên cứu - tư vấn, hệ sinh thái công nghệ/ công ty khởi nghiệp, hiệp hội thương mại và cộng đồng quốc tế</a:t>
                      </a:r>
                    </a:p>
                  </a:txBody>
                  <a:tcPr marL="0" marR="182875"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vi-VN" sz="900"/>
                        <a:t>Dùng chiến lược roadshow và tương tác trực tiếp, đảm đảo quan hệ hợp tác chính thức của hệ sinh thái đổi mới rộng hơn để tương tác trực tiếp với Chủ sở hữu và đơn vị tham gia Thử thách.</a:t>
                      </a:r>
                    </a:p>
                  </a:txBody>
                  <a:tcPr marL="182875" marR="0"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3"/>
                  </a:ext>
                </a:extLst>
              </a:tr>
              <a:tr h="1072600">
                <a:tc>
                  <a:txBody>
                    <a:bodyPr/>
                    <a:lstStyle/>
                    <a:p>
                      <a:pPr marL="0" lvl="0" indent="0" algn="l" rtl="0">
                        <a:lnSpc>
                          <a:spcPct val="100000"/>
                        </a:lnSpc>
                        <a:spcBef>
                          <a:spcPts val="0"/>
                        </a:spcBef>
                        <a:spcAft>
                          <a:spcPts val="0"/>
                        </a:spcAft>
                        <a:buNone/>
                      </a:pPr>
                      <a:r>
                        <a:rPr lang="vi-VN" sz="1000" b="1">
                          <a:solidFill>
                            <a:srgbClr val="009FDA"/>
                          </a:solidFill>
                        </a:rPr>
                        <a:t>Phương tiện truyền thông</a:t>
                      </a:r>
                    </a:p>
                    <a:p>
                      <a:pPr marL="0" lvl="0" indent="0" algn="l" rtl="0">
                        <a:lnSpc>
                          <a:spcPct val="100000"/>
                        </a:lnSpc>
                        <a:spcBef>
                          <a:spcPts val="0"/>
                        </a:spcBef>
                        <a:spcAft>
                          <a:spcPts val="0"/>
                        </a:spcAft>
                        <a:buNone/>
                      </a:pPr>
                      <a:r>
                        <a:rPr lang="vi-VN" sz="900">
                          <a:solidFill>
                            <a:srgbClr val="002244"/>
                          </a:solidFill>
                        </a:rPr>
                        <a:t>Kỹ thuật số, mạng xã hội, truyền hình, ấn phẩm</a:t>
                      </a:r>
                    </a:p>
                  </a:txBody>
                  <a:tcPr marL="0" marR="182875"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vi-VN" sz="900" dirty="0"/>
                        <a:t>Thu hút ứng viên tốt nhất từ các nhà cung cấp giải pháp trong khu vực. Xây dựng nhận thức chung về thách thức và lợi ích của dữ liệu mở, đặc biệt là trong hệ thống chính trị. </a:t>
                      </a:r>
                    </a:p>
                  </a:txBody>
                  <a:tcPr marL="182875" marR="0" marT="182875" marB="182875" anchor="ctr">
                    <a:lnL w="12575" cap="flat" cmpd="sng">
                      <a:solidFill>
                        <a:schemeClr val="lt1"/>
                      </a:solidFill>
                      <a:prstDash val="solid"/>
                      <a:round/>
                      <a:headEnd type="none" w="sm" len="sm"/>
                      <a:tailEnd type="none" w="sm" len="sm"/>
                    </a:lnL>
                    <a:lnR w="12575" cap="flat" cmpd="sng">
                      <a:solidFill>
                        <a:schemeClr val="lt1"/>
                      </a:solidFill>
                      <a:prstDash val="solid"/>
                      <a:round/>
                      <a:headEnd type="none" w="sm" len="sm"/>
                      <a:tailEnd type="none" w="sm" len="sm"/>
                    </a:lnR>
                    <a:lnT w="9525" cap="flat" cmpd="sng">
                      <a:solidFill>
                        <a:srgbClr val="009FDA"/>
                      </a:solidFill>
                      <a:prstDash val="solid"/>
                      <a:round/>
                      <a:headEnd type="none" w="sm" len="sm"/>
                      <a:tailEnd type="none" w="sm" len="sm"/>
                    </a:lnT>
                    <a:lnB w="19050" cap="flat" cmpd="sng">
                      <a:solidFill>
                        <a:srgbClr val="009FDA"/>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graphicFrame>
        <p:nvGraphicFramePr>
          <p:cNvPr id="957" name="Google Shape;957;p95"/>
          <p:cNvGraphicFramePr/>
          <p:nvPr/>
        </p:nvGraphicFramePr>
        <p:xfrm>
          <a:off x="87682" y="926979"/>
          <a:ext cx="8660170" cy="4216080"/>
        </p:xfrm>
        <a:graphic>
          <a:graphicData uri="http://schemas.openxmlformats.org/drawingml/2006/table">
            <a:tbl>
              <a:tblPr>
                <a:noFill/>
                <a:tableStyleId>{DC99E7BC-81BC-4AFE-97A5-D6B88C13CA13}</a:tableStyleId>
              </a:tblPr>
              <a:tblGrid>
                <a:gridCol w="1170825">
                  <a:extLst>
                    <a:ext uri="{9D8B030D-6E8A-4147-A177-3AD203B41FA5}">
                      <a16:colId xmlns:a16="http://schemas.microsoft.com/office/drawing/2014/main" val="20000"/>
                    </a:ext>
                  </a:extLst>
                </a:gridCol>
                <a:gridCol w="1991723">
                  <a:extLst>
                    <a:ext uri="{9D8B030D-6E8A-4147-A177-3AD203B41FA5}">
                      <a16:colId xmlns:a16="http://schemas.microsoft.com/office/drawing/2014/main" val="20001"/>
                    </a:ext>
                  </a:extLst>
                </a:gridCol>
                <a:gridCol w="5497622">
                  <a:extLst>
                    <a:ext uri="{9D8B030D-6E8A-4147-A177-3AD203B41FA5}">
                      <a16:colId xmlns:a16="http://schemas.microsoft.com/office/drawing/2014/main" val="20002"/>
                    </a:ext>
                  </a:extLst>
                </a:gridCol>
              </a:tblGrid>
              <a:tr h="128775">
                <a:tc>
                  <a:txBody>
                    <a:bodyPr/>
                    <a:lstStyle/>
                    <a:p>
                      <a:pPr marL="0" lvl="0" indent="0" algn="l" rtl="0">
                        <a:lnSpc>
                          <a:spcPct val="115000"/>
                        </a:lnSpc>
                        <a:spcBef>
                          <a:spcPts val="0"/>
                        </a:spcBef>
                        <a:spcAft>
                          <a:spcPts val="0"/>
                        </a:spcAft>
                        <a:buNone/>
                      </a:pPr>
                      <a:endParaRPr sz="600" b="1">
                        <a:solidFill>
                          <a:schemeClr val="lt1"/>
                        </a:solidFill>
                      </a:endParaRP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600" b="1">
                          <a:solidFill>
                            <a:srgbClr val="002244"/>
                          </a:solidFill>
                        </a:rPr>
                        <a:t>Chiến lược</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600" b="1">
                          <a:solidFill>
                            <a:srgbClr val="002244"/>
                          </a:solidFill>
                        </a:rPr>
                        <a:t>Hoạt động</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658650">
                <a:tc rowSpan="6">
                  <a:txBody>
                    <a:bodyPr/>
                    <a:lstStyle/>
                    <a:p>
                      <a:pPr marL="0" lvl="0" indent="0" algn="l" rtl="0">
                        <a:lnSpc>
                          <a:spcPct val="115000"/>
                        </a:lnSpc>
                        <a:spcBef>
                          <a:spcPts val="0"/>
                        </a:spcBef>
                        <a:spcAft>
                          <a:spcPts val="0"/>
                        </a:spcAft>
                        <a:buClr>
                          <a:schemeClr val="dk1"/>
                        </a:buClr>
                        <a:buSzPts val="1100"/>
                        <a:buFont typeface="Arial"/>
                        <a:buNone/>
                      </a:pPr>
                      <a:r>
                        <a:rPr lang="vi-VN" sz="800" b="1" dirty="0">
                          <a:solidFill>
                            <a:srgbClr val="009FDA"/>
                          </a:solidFill>
                        </a:rPr>
                        <a:t>Quảng bá chương trình</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700" dirty="0">
                          <a:solidFill>
                            <a:schemeClr val="lt1"/>
                          </a:solidFill>
                        </a:rPr>
                        <a:t>Tạo thương hiệu riêng cho Thử thách</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700" dirty="0">
                          <a:solidFill>
                            <a:schemeClr val="dk1"/>
                          </a:solidFill>
                        </a:rPr>
                        <a:t>Thương hiệu riêng biệt của Thử thách: hình ảnh, bảng màu, kiểu chữ, khẩu hiệu</a:t>
                      </a:r>
                    </a:p>
                    <a:p>
                      <a:pPr marL="0" lvl="0" indent="0" algn="l" rtl="0">
                        <a:lnSpc>
                          <a:spcPct val="115000"/>
                        </a:lnSpc>
                        <a:spcBef>
                          <a:spcPts val="0"/>
                        </a:spcBef>
                        <a:spcAft>
                          <a:spcPts val="0"/>
                        </a:spcAft>
                        <a:buNone/>
                      </a:pPr>
                      <a:r>
                        <a:rPr lang="vi-VN" sz="700" dirty="0">
                          <a:solidFill>
                            <a:schemeClr val="dk1"/>
                          </a:solidFill>
                        </a:rPr>
                        <a:t>Trang web của Thử thách</a:t>
                      </a:r>
                    </a:p>
                    <a:p>
                      <a:pPr marL="0" lvl="0" indent="0" algn="l" rtl="0">
                        <a:lnSpc>
                          <a:spcPct val="115000"/>
                        </a:lnSpc>
                        <a:spcBef>
                          <a:spcPts val="0"/>
                        </a:spcBef>
                        <a:spcAft>
                          <a:spcPts val="0"/>
                        </a:spcAft>
                        <a:buNone/>
                      </a:pPr>
                      <a:r>
                        <a:rPr lang="vi-VN" sz="700" dirty="0">
                          <a:solidFill>
                            <a:schemeClr val="dk1"/>
                          </a:solidFill>
                        </a:rPr>
                        <a:t>Bài thuyết trình về Thử thách </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404750">
                <a:tc vMerge="1">
                  <a:txBody>
                    <a:bodyPr/>
                    <a:lstStyle/>
                    <a:p>
                      <a:endParaRPr lang="en-US"/>
                    </a:p>
                  </a:txBody>
                  <a:tcPr/>
                </a:tc>
                <a:tc>
                  <a:txBody>
                    <a:bodyPr/>
                    <a:lstStyle/>
                    <a:p>
                      <a:pPr marL="0" lvl="0" indent="0" algn="l" rtl="0">
                        <a:lnSpc>
                          <a:spcPct val="115000"/>
                        </a:lnSpc>
                        <a:spcBef>
                          <a:spcPts val="0"/>
                        </a:spcBef>
                        <a:spcAft>
                          <a:spcPts val="0"/>
                        </a:spcAft>
                        <a:buNone/>
                      </a:pPr>
                      <a:r>
                        <a:rPr lang="vi-VN" sz="700" dirty="0">
                          <a:solidFill>
                            <a:schemeClr val="lt1"/>
                          </a:solidFill>
                        </a:rPr>
                        <a:t>Phiên thông tin trực tuyến</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700" dirty="0">
                          <a:solidFill>
                            <a:schemeClr val="dk1"/>
                          </a:solidFill>
                        </a:rPr>
                        <a:t>Chiến dịch tiếp thị trên Facebook và kết thúc bằng phiên thông tin trên nền tảng Zoom</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404750">
                <a:tc vMerge="1">
                  <a:txBody>
                    <a:bodyPr/>
                    <a:lstStyle/>
                    <a:p>
                      <a:endParaRPr lang="en-US"/>
                    </a:p>
                  </a:txBody>
                  <a:tcPr/>
                </a:tc>
                <a:tc rowSpan="3">
                  <a:txBody>
                    <a:bodyPr/>
                    <a:lstStyle/>
                    <a:p>
                      <a:pPr marL="0" lvl="0" indent="0" algn="l" rtl="0">
                        <a:lnSpc>
                          <a:spcPct val="115000"/>
                        </a:lnSpc>
                        <a:spcBef>
                          <a:spcPts val="0"/>
                        </a:spcBef>
                        <a:spcAft>
                          <a:spcPts val="0"/>
                        </a:spcAft>
                        <a:buNone/>
                      </a:pPr>
                      <a:r>
                        <a:rPr lang="vi-VN" sz="700" dirty="0">
                          <a:solidFill>
                            <a:schemeClr val="lt1"/>
                          </a:solidFill>
                        </a:rPr>
                        <a:t>Tận dụng mạng lưới đối tác</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700" dirty="0">
                          <a:solidFill>
                            <a:schemeClr val="dk1"/>
                          </a:solidFill>
                        </a:rPr>
                        <a:t>Gói khuyến mãi dành cho đối tác: mục quảng cáo thiết kế riêng, bài đăng trên mạng xã hội, áp phích</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3"/>
                  </a:ext>
                </a:extLst>
              </a:tr>
              <a:tr h="53170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vi-VN" sz="700" dirty="0">
                          <a:solidFill>
                            <a:schemeClr val="dk1"/>
                          </a:solidFill>
                        </a:rPr>
                        <a:t>Tìm kiếm xác nhận của đối tác cũng như mời tham gia và tương tác trực tiếp trong các nhóm riêng tư ở Facebook, Whatsapp, Zalo</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40475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vi-VN" sz="700" dirty="0">
                          <a:solidFill>
                            <a:schemeClr val="dk1"/>
                          </a:solidFill>
                        </a:rPr>
                        <a:t>Đồng tổ chức các phiên thông tin với đối tác</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5"/>
                  </a:ext>
                </a:extLst>
              </a:tr>
              <a:tr h="531700">
                <a:tc vMerge="1">
                  <a:txBody>
                    <a:bodyPr/>
                    <a:lstStyle/>
                    <a:p>
                      <a:endParaRPr lang="en-US"/>
                    </a:p>
                  </a:txBody>
                  <a:tcPr/>
                </a:tc>
                <a:tc>
                  <a:txBody>
                    <a:bodyPr/>
                    <a:lstStyle/>
                    <a:p>
                      <a:pPr marL="0" lvl="0" indent="0" algn="l" rtl="0">
                        <a:lnSpc>
                          <a:spcPct val="115000"/>
                        </a:lnSpc>
                        <a:spcBef>
                          <a:spcPts val="0"/>
                        </a:spcBef>
                        <a:spcAft>
                          <a:spcPts val="0"/>
                        </a:spcAft>
                        <a:buNone/>
                      </a:pPr>
                      <a:r>
                        <a:rPr lang="vi-VN" sz="700" dirty="0">
                          <a:solidFill>
                            <a:schemeClr val="lt1"/>
                          </a:solidFill>
                        </a:rPr>
                        <a:t>Tích cực theo sát</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700" dirty="0">
                          <a:solidFill>
                            <a:schemeClr val="dk1"/>
                          </a:solidFill>
                        </a:rPr>
                        <a:t>Triển khai quảng bá qua email và lặp lại trên Facebook cho tất cả người tham gia phiên thông tin, khách truy cập trang web và người tương tác trên Facebook</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658650">
                <a:tc>
                  <a:txBody>
                    <a:bodyPr/>
                    <a:lstStyle/>
                    <a:p>
                      <a:pPr marL="0" marR="0" lvl="0" indent="0" algn="l" rtl="0">
                        <a:lnSpc>
                          <a:spcPct val="115000"/>
                        </a:lnSpc>
                        <a:spcBef>
                          <a:spcPts val="0"/>
                        </a:spcBef>
                        <a:spcAft>
                          <a:spcPts val="0"/>
                        </a:spcAft>
                        <a:buNone/>
                      </a:pPr>
                      <a:r>
                        <a:rPr lang="vi-VN" sz="800" b="1" dirty="0">
                          <a:solidFill>
                            <a:srgbClr val="009FDA"/>
                          </a:solidFill>
                        </a:rPr>
                        <a:t>Công bố giải pháp</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700" dirty="0">
                          <a:solidFill>
                            <a:schemeClr val="lt1"/>
                          </a:solidFill>
                        </a:rPr>
                        <a:t>Chiến dịch truyền thông: Hành trình của ứng viên vào vòng chung kết</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Clr>
                          <a:schemeClr val="dk1"/>
                        </a:buClr>
                        <a:buSzPts val="1100"/>
                        <a:buFont typeface="Arial"/>
                        <a:buNone/>
                      </a:pPr>
                      <a:r>
                        <a:rPr lang="vi-VN" sz="700" dirty="0"/>
                        <a:t>Cung cấp tài liệu về quá trình ươm mầm phát triển của ứng viên vào vòng chung kết, giới thiệu câu chuyện của ~ 5 nhà cung cấp giải pháp được chọn để thử nghiệm hộp cát trên phương tiện truyền thông quốc gia và địa phương</a:t>
                      </a:r>
                    </a:p>
                    <a:p>
                      <a:pPr marL="0" lvl="0" indent="0" algn="l" rtl="0">
                        <a:lnSpc>
                          <a:spcPct val="115000"/>
                        </a:lnSpc>
                        <a:spcBef>
                          <a:spcPts val="0"/>
                        </a:spcBef>
                        <a:spcAft>
                          <a:spcPts val="0"/>
                        </a:spcAft>
                        <a:buNone/>
                      </a:pPr>
                      <a:endParaRPr sz="700" dirty="0"/>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7"/>
                  </a:ext>
                </a:extLst>
              </a:tr>
            </a:tbl>
          </a:graphicData>
        </a:graphic>
      </p:graphicFrame>
      <p:cxnSp>
        <p:nvCxnSpPr>
          <p:cNvPr id="958" name="Google Shape;958;p95"/>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59" name="Google Shape;959;p95"/>
          <p:cNvSpPr/>
          <p:nvPr/>
        </p:nvSpPr>
        <p:spPr>
          <a:xfrm>
            <a:off x="396125" y="307271"/>
            <a:ext cx="8518883"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lang="en-US" sz="2200" b="1" i="0" u="none" strike="noStrike" kern="0" cap="none" spc="0" normalizeH="0" baseline="0" noProof="0" dirty="0">
              <a:ln>
                <a:noFill/>
              </a:ln>
              <a:solidFill>
                <a:srgbClr val="009FDA"/>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lang="en-US" sz="2200" b="1" i="0" u="none" strike="noStrike" kern="0" cap="none" spc="0" normalizeH="0" baseline="0" noProof="0" dirty="0">
              <a:ln>
                <a:noFill/>
              </a:ln>
              <a:solidFill>
                <a:srgbClr val="009FDA"/>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lang="en-US" sz="2200" b="1" i="0" u="none" strike="noStrike" kern="0" cap="none" spc="0" normalizeH="0" baseline="0" noProof="0" dirty="0">
              <a:ln>
                <a:noFill/>
              </a:ln>
              <a:solidFill>
                <a:srgbClr val="009FDA"/>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lang="en-US" sz="2200" b="1" i="0" u="none" strike="noStrike" kern="0" cap="none" spc="0" normalizeH="0" baseline="0" noProof="0" dirty="0">
              <a:ln>
                <a:noFill/>
              </a:ln>
              <a:solidFill>
                <a:srgbClr val="009FDA"/>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dirty="0">
                <a:ln>
                  <a:noFill/>
                </a:ln>
                <a:solidFill>
                  <a:srgbClr val="009FDA"/>
                </a:solidFill>
                <a:effectLst/>
                <a:uLnTx/>
                <a:uFillTx/>
                <a:latin typeface="Arial"/>
                <a:cs typeface="Arial"/>
                <a:sym typeface="Arial"/>
              </a:rPr>
              <a:t>CHIẾN LƯỢC VÀ HOẠT ĐỘNG TRUYỀN THÔNG &amp; </a:t>
            </a:r>
            <a:r>
              <a:rPr kumimoji="0" lang="en-US" sz="2200" b="1" i="0" u="none" strike="noStrike" kern="0" cap="none" spc="0" normalizeH="0" baseline="0" noProof="0" dirty="0">
                <a:ln>
                  <a:noFill/>
                </a:ln>
                <a:solidFill>
                  <a:srgbClr val="009FDA"/>
                </a:solidFill>
                <a:effectLst/>
                <a:uLnTx/>
                <a:uFillTx/>
                <a:latin typeface="Arial"/>
                <a:cs typeface="Arial"/>
                <a:sym typeface="Arial"/>
              </a:rPr>
              <a:t>MARKETING</a:t>
            </a:r>
            <a:endParaRPr kumimoji="0" lang="vi-VN" sz="2200" b="1" i="0" u="none" strike="noStrike" kern="0" cap="none" spc="0" normalizeH="0" baseline="0" noProof="0" dirty="0">
              <a:ln>
                <a:noFill/>
              </a:ln>
              <a:solidFill>
                <a:srgbClr val="009FDA"/>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kumimoji="0" lang="vi-VN" sz="2200" b="1" i="0" u="none" strike="noStrike" kern="0" cap="none" spc="0" normalizeH="0" baseline="0" noProof="0" dirty="0">
              <a:ln>
                <a:noFill/>
              </a:ln>
              <a:solidFill>
                <a:srgbClr val="009FDA"/>
              </a:solidFill>
              <a:effectLst/>
              <a:uLnTx/>
              <a:uFillTx/>
              <a:latin typeface="Arial"/>
              <a:cs typeface="Arial"/>
              <a:sym typeface="Arial"/>
            </a:endParaRPr>
          </a:p>
        </p:txBody>
      </p:sp>
      <p:sp>
        <p:nvSpPr>
          <p:cNvPr id="960" name="Google Shape;960;p95"/>
          <p:cNvSpPr/>
          <p:nvPr/>
        </p:nvSpPr>
        <p:spPr>
          <a:xfrm>
            <a:off x="1122775" y="1248575"/>
            <a:ext cx="193800" cy="3048300"/>
          </a:xfrm>
          <a:prstGeom prst="leftBrace">
            <a:avLst>
              <a:gd name="adj1" fmla="val 50000"/>
              <a:gd name="adj2" fmla="val 50000"/>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rgbClr val="0070C0"/>
            </a:gs>
            <a:gs pos="46000">
              <a:srgbClr val="004890"/>
            </a:gs>
            <a:gs pos="100000">
              <a:srgbClr val="002060"/>
            </a:gs>
          </a:gsLst>
          <a:lin ang="13500032" scaled="0"/>
        </a:gradFill>
        <a:effectLst/>
      </p:bgPr>
    </p:bg>
    <p:spTree>
      <p:nvGrpSpPr>
        <p:cNvPr id="1" name="Shape 964"/>
        <p:cNvGrpSpPr/>
        <p:nvPr/>
      </p:nvGrpSpPr>
      <p:grpSpPr>
        <a:xfrm>
          <a:off x="0" y="0"/>
          <a:ext cx="0" cy="0"/>
          <a:chOff x="0" y="0"/>
          <a:chExt cx="0" cy="0"/>
        </a:xfrm>
      </p:grpSpPr>
      <p:sp>
        <p:nvSpPr>
          <p:cNvPr id="965" name="Google Shape;965;p96"/>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Ngân sách và </a:t>
            </a:r>
            <a:endParaRPr kumimoji="0" lang="en-US" sz="3600" b="1" i="0" u="none" strike="noStrike" kern="0" cap="none" spc="0" normalizeH="0" baseline="0" noProof="0">
              <a:ln>
                <a:noFill/>
              </a:ln>
              <a:solidFill>
                <a:srgbClr val="FFFFFF"/>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a:ln>
                  <a:noFill/>
                </a:ln>
                <a:solidFill>
                  <a:srgbClr val="FFFFFF"/>
                </a:solidFill>
                <a:effectLst/>
                <a:uLnTx/>
                <a:uFillTx/>
                <a:latin typeface="Arial"/>
                <a:cs typeface="Arial"/>
                <a:sym typeface="Arial"/>
              </a:rPr>
              <a:t>Kế hoạch Bền vững</a:t>
            </a:r>
          </a:p>
        </p:txBody>
      </p:sp>
      <p:cxnSp>
        <p:nvCxnSpPr>
          <p:cNvPr id="966" name="Google Shape;966;p96"/>
          <p:cNvCxnSpPr/>
          <p:nvPr/>
        </p:nvCxnSpPr>
        <p:spPr>
          <a:xfrm>
            <a:off x="552312" y="4069748"/>
            <a:ext cx="8039400" cy="0"/>
          </a:xfrm>
          <a:prstGeom prst="straightConnector1">
            <a:avLst/>
          </a:prstGeom>
          <a:noFill/>
          <a:ln w="28575" cap="flat" cmpd="sng">
            <a:solidFill>
              <a:srgbClr val="00B0F0"/>
            </a:solidFill>
            <a:prstDash val="solid"/>
            <a:miter lim="800000"/>
            <a:headEnd type="none" w="sm" len="sm"/>
            <a:tailEnd type="none" w="sm" len="sm"/>
          </a:ln>
        </p:spPr>
      </p:cxnSp>
      <p:pic>
        <p:nvPicPr>
          <p:cNvPr id="967" name="Google Shape;967;p96"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17000">
              <a:schemeClr val="accent1">
                <a:lumMod val="60000"/>
                <a:lumOff val="40000"/>
              </a:schemeClr>
            </a:gs>
            <a:gs pos="46000">
              <a:schemeClr val="accent1">
                <a:lumMod val="60000"/>
                <a:lumOff val="40000"/>
              </a:schemeClr>
            </a:gs>
            <a:gs pos="100000">
              <a:schemeClr val="accent1">
                <a:lumMod val="60000"/>
                <a:lumOff val="40000"/>
              </a:schemeClr>
            </a:gs>
          </a:gsLst>
          <a:lin ang="13500032" scaled="0"/>
        </a:gradFill>
        <a:effectLst/>
      </p:bgPr>
    </p:bg>
    <p:spTree>
      <p:nvGrpSpPr>
        <p:cNvPr id="1" name="Shape 971"/>
        <p:cNvGrpSpPr/>
        <p:nvPr/>
      </p:nvGrpSpPr>
      <p:grpSpPr>
        <a:xfrm>
          <a:off x="0" y="0"/>
          <a:ext cx="0" cy="0"/>
          <a:chOff x="0" y="0"/>
          <a:chExt cx="0" cy="0"/>
        </a:xfrm>
      </p:grpSpPr>
      <p:sp>
        <p:nvSpPr>
          <p:cNvPr id="972" name="Google Shape;972;p97"/>
          <p:cNvSpPr txBox="1"/>
          <p:nvPr/>
        </p:nvSpPr>
        <p:spPr>
          <a:xfrm>
            <a:off x="552295" y="2975756"/>
            <a:ext cx="5480700" cy="9465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3600" b="1" i="0" u="none" strike="noStrike" kern="0" cap="none" spc="0" normalizeH="0" baseline="0" noProof="0" dirty="0">
                <a:ln>
                  <a:noFill/>
                </a:ln>
                <a:solidFill>
                  <a:srgbClr val="FFFFFF"/>
                </a:solidFill>
                <a:effectLst/>
                <a:uLnTx/>
                <a:uFillTx/>
                <a:latin typeface="Arial"/>
                <a:cs typeface="Arial"/>
                <a:sym typeface="Arial"/>
              </a:rPr>
              <a:t>Tính bền vững của chương trình</a:t>
            </a:r>
          </a:p>
        </p:txBody>
      </p:sp>
      <p:cxnSp>
        <p:nvCxnSpPr>
          <p:cNvPr id="973" name="Google Shape;973;p97"/>
          <p:cNvCxnSpPr/>
          <p:nvPr/>
        </p:nvCxnSpPr>
        <p:spPr>
          <a:xfrm>
            <a:off x="552312" y="4069748"/>
            <a:ext cx="8039400" cy="0"/>
          </a:xfrm>
          <a:prstGeom prst="straightConnector1">
            <a:avLst/>
          </a:prstGeom>
          <a:noFill/>
          <a:ln w="28575" cap="flat" cmpd="sng">
            <a:solidFill>
              <a:schemeClr val="lt1"/>
            </a:solidFill>
            <a:prstDash val="solid"/>
            <a:miter lim="800000"/>
            <a:headEnd type="none" w="sm" len="sm"/>
            <a:tailEnd type="none" w="sm" len="sm"/>
          </a:ln>
        </p:spPr>
      </p:cxnSp>
      <p:pic>
        <p:nvPicPr>
          <p:cNvPr id="974" name="Google Shape;974;p97" descr="world_bank-logo | World bank logo, Banks logo, Finance logo"/>
          <p:cNvPicPr preferRelativeResize="0"/>
          <p:nvPr/>
        </p:nvPicPr>
        <p:blipFill rotWithShape="1">
          <a:blip r:embed="rId3">
            <a:alphaModFix/>
          </a:blip>
          <a:srcRect/>
          <a:stretch/>
        </p:blipFill>
        <p:spPr>
          <a:xfrm>
            <a:off x="6638817" y="4287129"/>
            <a:ext cx="1952873" cy="404051"/>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98"/>
          <p:cNvSpPr/>
          <p:nvPr/>
        </p:nvSpPr>
        <p:spPr>
          <a:xfrm>
            <a:off x="385950" y="1452875"/>
            <a:ext cx="4683900" cy="2637000"/>
          </a:xfrm>
          <a:prstGeom prst="roundRect">
            <a:avLst>
              <a:gd name="adj" fmla="val 4472"/>
            </a:avLst>
          </a:prstGeom>
          <a:solidFill>
            <a:srgbClr val="F2F2F2"/>
          </a:solidFill>
          <a:ln>
            <a:noFill/>
          </a:ln>
        </p:spPr>
        <p:txBody>
          <a:bodyPr spcFirstLastPara="1" wrap="square" lIns="68575" tIns="36575" rIns="268050" bIns="34275" anchor="ctr" anchorCtr="0">
            <a:noAutofit/>
          </a:bodyPr>
          <a:lstStyle/>
          <a:p>
            <a:pPr marL="22860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1100" b="0" i="0" u="none" strike="noStrike" kern="0" cap="none" spc="0" normalizeH="0" baseline="0" noProof="0">
                <a:ln>
                  <a:noFill/>
                </a:ln>
                <a:solidFill>
                  <a:srgbClr val="000000"/>
                </a:solidFill>
                <a:effectLst/>
                <a:uLnTx/>
                <a:uFillTx/>
                <a:latin typeface="Arial"/>
                <a:cs typeface="Arial"/>
                <a:sym typeface="Arial"/>
              </a:rPr>
              <a:t>Thử thách tìm kiếm Giải pháp dữ liệu mở của Tp. HCM hướng đến mục tiêu bền vững </a:t>
            </a:r>
            <a:r>
              <a:rPr kumimoji="0" lang="vi-VN" sz="1100" b="1" i="0" u="none" strike="noStrike" kern="0" cap="none" spc="0" normalizeH="0" baseline="0" noProof="0">
                <a:ln>
                  <a:noFill/>
                </a:ln>
                <a:solidFill>
                  <a:srgbClr val="000000"/>
                </a:solidFill>
                <a:effectLst/>
                <a:uLnTx/>
                <a:uFillTx/>
                <a:latin typeface="Arial"/>
                <a:cs typeface="Arial"/>
                <a:sym typeface="Arial"/>
              </a:rPr>
              <a:t>ở hai cấp độ:</a:t>
            </a:r>
          </a:p>
          <a:p>
            <a:pPr marL="800100" marR="0" lvl="0" indent="-317500" algn="l" defTabSz="914400" rtl="0" eaLnBrk="1" fontAlgn="auto" latinLnBrk="0" hangingPunct="1">
              <a:lnSpc>
                <a:spcPct val="115000"/>
              </a:lnSpc>
              <a:spcBef>
                <a:spcPts val="1000"/>
              </a:spcBef>
              <a:spcAft>
                <a:spcPts val="0"/>
              </a:spcAft>
              <a:buClr>
                <a:srgbClr val="B7B7B7"/>
              </a:buClr>
              <a:buSzPts val="1400"/>
              <a:buFont typeface="Arial"/>
              <a:buAutoNum type="arabicPeriod"/>
              <a:tabLst/>
              <a:defRPr/>
            </a:pPr>
            <a:r>
              <a:rPr kumimoji="0" lang="vi-VN" sz="1100" b="1" i="0" u="none" strike="noStrike" kern="0" cap="none" spc="0" normalizeH="0" baseline="0" noProof="0">
                <a:ln>
                  <a:noFill/>
                </a:ln>
                <a:solidFill>
                  <a:srgbClr val="000000"/>
                </a:solidFill>
                <a:effectLst/>
                <a:uLnTx/>
                <a:uFillTx/>
                <a:latin typeface="Arial"/>
                <a:cs typeface="Arial"/>
                <a:sym typeface="Arial"/>
              </a:rPr>
              <a:t>Giải pháp Bền vững: </a:t>
            </a:r>
            <a:r>
              <a:rPr kumimoji="0" lang="vi-VN" sz="1100" b="0" i="0" u="none" strike="noStrike" kern="0" cap="none" spc="0" normalizeH="0" baseline="0" noProof="0">
                <a:ln>
                  <a:noFill/>
                </a:ln>
                <a:solidFill>
                  <a:srgbClr val="000000"/>
                </a:solidFill>
                <a:effectLst/>
                <a:uLnTx/>
                <a:uFillTx/>
                <a:latin typeface="Arial"/>
                <a:cs typeface="Arial"/>
                <a:sym typeface="Arial"/>
              </a:rPr>
              <a:t>Trước hết, tìm kiếm và ươm mầm phát triển những giải pháp có khả năng thương mại ở Việt Nam.</a:t>
            </a:r>
          </a:p>
          <a:p>
            <a:pPr marL="800100" marR="0" lvl="0" indent="-317500" algn="l" defTabSz="914400" rtl="0" eaLnBrk="1" fontAlgn="auto" latinLnBrk="0" hangingPunct="1">
              <a:lnSpc>
                <a:spcPct val="115000"/>
              </a:lnSpc>
              <a:spcBef>
                <a:spcPts val="1000"/>
              </a:spcBef>
              <a:spcAft>
                <a:spcPts val="1000"/>
              </a:spcAft>
              <a:buClr>
                <a:srgbClr val="B7B7B7"/>
              </a:buClr>
              <a:buSzPts val="1400"/>
              <a:buFont typeface="Arial"/>
              <a:buAutoNum type="arabicPeriod"/>
              <a:tabLst/>
              <a:defRPr/>
            </a:pPr>
            <a:r>
              <a:rPr kumimoji="0" lang="vi-VN" sz="1100" b="1" i="0" u="none" strike="noStrike" kern="0" cap="none" spc="0" normalizeH="0" baseline="0" noProof="0">
                <a:ln>
                  <a:noFill/>
                </a:ln>
                <a:solidFill>
                  <a:srgbClr val="000000"/>
                </a:solidFill>
                <a:effectLst/>
                <a:uLnTx/>
                <a:uFillTx/>
                <a:latin typeface="Arial"/>
                <a:cs typeface="Arial"/>
                <a:sym typeface="Arial"/>
              </a:rPr>
              <a:t>Chương trình Bền vững: </a:t>
            </a:r>
            <a:r>
              <a:rPr kumimoji="0" lang="vi-VN" sz="1100" b="0" i="0" u="none" strike="noStrike" kern="0" cap="none" spc="0" normalizeH="0" baseline="0" noProof="0">
                <a:ln>
                  <a:noFill/>
                </a:ln>
                <a:solidFill>
                  <a:srgbClr val="000000"/>
                </a:solidFill>
                <a:effectLst/>
                <a:uLnTx/>
                <a:uFillTx/>
                <a:latin typeface="Arial"/>
                <a:cs typeface="Arial"/>
                <a:sym typeface="Arial"/>
              </a:rPr>
              <a:t>Thứ hai, tổ chức Thử thách hằng năm.</a:t>
            </a:r>
          </a:p>
        </p:txBody>
      </p:sp>
      <p:sp>
        <p:nvSpPr>
          <p:cNvPr id="980" name="Google Shape;980;p98"/>
          <p:cNvSpPr/>
          <p:nvPr/>
        </p:nvSpPr>
        <p:spPr>
          <a:xfrm>
            <a:off x="5153293" y="1452875"/>
            <a:ext cx="3594600" cy="2637000"/>
          </a:xfrm>
          <a:prstGeom prst="roundRect">
            <a:avLst>
              <a:gd name="adj" fmla="val 4993"/>
            </a:avLst>
          </a:prstGeom>
          <a:solidFill>
            <a:srgbClr val="F2F2F2"/>
          </a:solidFill>
          <a:ln>
            <a:noFill/>
          </a:ln>
        </p:spPr>
        <p:txBody>
          <a:bodyPr spcFirstLastPara="1" wrap="square" lIns="68575" tIns="36575" rIns="268500" bIns="34275" anchor="ctr" anchorCtr="0">
            <a:noAutofit/>
          </a:bodyPr>
          <a:lstStyle/>
          <a:p>
            <a:pPr marL="22860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vi-VN" sz="1100" b="0" i="0" u="none" strike="noStrike" kern="0" cap="none" spc="0" normalizeH="0" baseline="0" noProof="0">
                <a:ln>
                  <a:noFill/>
                </a:ln>
                <a:solidFill>
                  <a:srgbClr val="000000"/>
                </a:solidFill>
                <a:effectLst/>
                <a:uLnTx/>
                <a:uFillTx/>
                <a:latin typeface="Arial"/>
                <a:cs typeface="Arial"/>
                <a:sym typeface="Arial"/>
              </a:rPr>
              <a:t>Để đạt được những mục tiêu trên, </a:t>
            </a:r>
            <a:r>
              <a:rPr kumimoji="0" lang="vi-VN" sz="1100" b="1" i="0" u="none" strike="noStrike" kern="0" cap="none" spc="0" normalizeH="0" baseline="0" noProof="0">
                <a:ln>
                  <a:noFill/>
                </a:ln>
                <a:solidFill>
                  <a:srgbClr val="000000"/>
                </a:solidFill>
                <a:effectLst/>
                <a:uLnTx/>
                <a:uFillTx/>
                <a:latin typeface="Arial"/>
                <a:cs typeface="Arial"/>
                <a:sym typeface="Arial"/>
              </a:rPr>
              <a:t>cần phải giải quyết</a:t>
            </a:r>
            <a:r>
              <a:rPr kumimoji="0" lang="vi-VN" sz="1100" b="0" i="0" u="none" strike="noStrike" kern="0" cap="none" spc="0" normalizeH="0" baseline="0" noProof="0">
                <a:ln>
                  <a:noFill/>
                </a:ln>
                <a:solidFill>
                  <a:srgbClr val="000000"/>
                </a:solidFill>
                <a:effectLst/>
                <a:uLnTx/>
                <a:uFillTx/>
                <a:latin typeface="Arial"/>
                <a:cs typeface="Arial"/>
                <a:sym typeface="Arial"/>
              </a:rPr>
              <a:t> những rủi ro chính liên quan đến nhu cầu của ngành, mức độ tiếp nhận giải pháp, tài trợ và giai đoạn phát triển của công ty mục tiêu.</a:t>
            </a:r>
          </a:p>
          <a:p>
            <a:pPr marL="22860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sz="11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15000"/>
              </a:lnSpc>
              <a:spcBef>
                <a:spcPts val="1000"/>
              </a:spcBef>
              <a:spcAft>
                <a:spcPts val="1000"/>
              </a:spcAft>
              <a:buClr>
                <a:srgbClr val="000000"/>
              </a:buClr>
              <a:buSzTx/>
              <a:buFont typeface="Arial"/>
              <a:buNone/>
              <a:tabLst/>
              <a:defRPr/>
            </a:pPr>
            <a:endParaRPr kumimoji="0" sz="1100"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98"/>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84</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cxnSp>
        <p:nvCxnSpPr>
          <p:cNvPr id="982" name="Google Shape;982;p98"/>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83" name="Google Shape;983;p98"/>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dirty="0">
                <a:ln>
                  <a:noFill/>
                </a:ln>
                <a:solidFill>
                  <a:srgbClr val="009FDA"/>
                </a:solidFill>
                <a:effectLst/>
                <a:uLnTx/>
                <a:uFillTx/>
                <a:latin typeface="Arial"/>
                <a:cs typeface="Arial"/>
                <a:sym typeface="Arial"/>
              </a:rPr>
              <a:t>KẾ HOẠCH CHO TÍNH BỀN VỮNG CỦA CHƯƠNG TRÌNH</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graphicFrame>
        <p:nvGraphicFramePr>
          <p:cNvPr id="988" name="Google Shape;988;p99"/>
          <p:cNvGraphicFramePr/>
          <p:nvPr/>
        </p:nvGraphicFramePr>
        <p:xfrm>
          <a:off x="385975" y="1033690"/>
          <a:ext cx="8361900" cy="3535720"/>
        </p:xfrm>
        <a:graphic>
          <a:graphicData uri="http://schemas.openxmlformats.org/drawingml/2006/table">
            <a:tbl>
              <a:tblPr>
                <a:noFill/>
                <a:tableStyleId>{DC99E7BC-81BC-4AFE-97A5-D6B88C13CA13}</a:tableStyleId>
              </a:tblPr>
              <a:tblGrid>
                <a:gridCol w="1130500">
                  <a:extLst>
                    <a:ext uri="{9D8B030D-6E8A-4147-A177-3AD203B41FA5}">
                      <a16:colId xmlns:a16="http://schemas.microsoft.com/office/drawing/2014/main" val="20000"/>
                    </a:ext>
                  </a:extLst>
                </a:gridCol>
                <a:gridCol w="3269600">
                  <a:extLst>
                    <a:ext uri="{9D8B030D-6E8A-4147-A177-3AD203B41FA5}">
                      <a16:colId xmlns:a16="http://schemas.microsoft.com/office/drawing/2014/main" val="20001"/>
                    </a:ext>
                  </a:extLst>
                </a:gridCol>
                <a:gridCol w="3961800">
                  <a:extLst>
                    <a:ext uri="{9D8B030D-6E8A-4147-A177-3AD203B41FA5}">
                      <a16:colId xmlns:a16="http://schemas.microsoft.com/office/drawing/2014/main" val="20002"/>
                    </a:ext>
                  </a:extLst>
                </a:gridCol>
              </a:tblGrid>
              <a:tr h="163350">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Cách giảm thiểu</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406750">
                <a:tc>
                  <a:txBody>
                    <a:bodyPr/>
                    <a:lstStyle/>
                    <a:p>
                      <a:pPr marL="0" marR="0" lvl="0" indent="0" algn="l" rtl="0">
                        <a:lnSpc>
                          <a:spcPct val="115000"/>
                        </a:lnSpc>
                        <a:spcBef>
                          <a:spcPts val="0"/>
                        </a:spcBef>
                        <a:spcAft>
                          <a:spcPts val="0"/>
                        </a:spcAft>
                        <a:buNone/>
                      </a:pPr>
                      <a:r>
                        <a:rPr lang="vi-VN" sz="1000" b="1">
                          <a:solidFill>
                            <a:srgbClr val="009FDA"/>
                          </a:solidFill>
                        </a:rPr>
                        <a:t>Không bị thúc đẩy bởi nhu cầu của ngành</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Thử thách về dữ liệu mở và đổi mới doanh nghiệp thành công khi được thúc đẩy bởi nhu cầu của ngành. Do đó, ODSC Tp.HCM sẽ gặp khó khăn trong việc duy trì chương trình nếu nhóm dự án không hoạt động trong ngành đủ lâu trước khi thiết kế chương trình được hoàn thiện.</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dirty="0">
                          <a:solidFill>
                            <a:schemeClr val="dk1"/>
                          </a:solidFill>
                        </a:rPr>
                        <a:t>Với sự hỗ trợ của Sở TT&amp;TT, nhóm Thử thách cần tiến hành tham vấn chuyên sâu với khu vực tư nhân và các đối tác học thuật để phân tích nhu cầu dữ liệu, xây dựng tuyên ngôn thử thách, và với đối tác chương trình nhằm tham vấn và đầu tư tiềm năng và tiềm năng thí điểm.</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962600">
                <a:tc>
                  <a:txBody>
                    <a:bodyPr/>
                    <a:lstStyle/>
                    <a:p>
                      <a:pPr marL="0" marR="0" lvl="0" indent="0" algn="l" rtl="0">
                        <a:lnSpc>
                          <a:spcPct val="115000"/>
                        </a:lnSpc>
                        <a:spcBef>
                          <a:spcPts val="0"/>
                        </a:spcBef>
                        <a:spcAft>
                          <a:spcPts val="0"/>
                        </a:spcAft>
                        <a:buNone/>
                      </a:pPr>
                      <a:r>
                        <a:rPr lang="vi-VN" sz="1000" b="1" dirty="0">
                          <a:solidFill>
                            <a:srgbClr val="009FDA"/>
                          </a:solidFill>
                        </a:rPr>
                        <a:t>Rào cản đối với việc tiếp nhận giải pháp</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a:solidFill>
                            <a:schemeClr val="lt1"/>
                          </a:solidFill>
                        </a:rPr>
                        <a:t>Giải pháp do các nhà cung cấp dịch vụ đề xuất sẽ thách thức hiện trạng và có thể thay đổi về cơ bản bản chất của hoạt động kinh doanh, làm cho các vị trí trở nên dư thừa thông qua các giải pháp phân tích / AI hoặc dẫn đến các vấn đề hoạt động khác. Do đó, sự kháng cự của nhân viên, lãnh đạo có thể làm gián đoạn hoặc ngừng tiến độ dự kiến. Giải pháp không được tiếp nhận ở mức độ này sẽ làm giảm uy tín chương trình và trở thành rào cản trong việc thu hút thêm các giải pháp đủ tiêu chuẩn trong tương lai.</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Clr>
                          <a:schemeClr val="dk1"/>
                        </a:buClr>
                        <a:buSzPts val="1100"/>
                        <a:buFont typeface="Arial"/>
                        <a:buNone/>
                      </a:pPr>
                      <a:r>
                        <a:rPr lang="vi-VN" sz="900" dirty="0"/>
                        <a:t>Cần đưa ra các nghiên cứu tình huống từ các khu vực địa lý khác để chuẩn bị cho những tình huống này, đồng thời những thành công ban đầu từ thí điểm cần được sự ủng hộ từ các cấp cao nhất (UBND TP và Sở TT&amp;TT). Ngoài ra, cần điều chỉnh các chỉ số đo lường hiệu suất và xem xét bố trí lại nhân sự.</a:t>
                      </a:r>
                    </a:p>
                    <a:p>
                      <a:pPr marL="0" lvl="0" indent="0" algn="l" rtl="0">
                        <a:lnSpc>
                          <a:spcPct val="115000"/>
                        </a:lnSpc>
                        <a:spcBef>
                          <a:spcPts val="0"/>
                        </a:spcBef>
                        <a:spcAft>
                          <a:spcPts val="0"/>
                        </a:spcAft>
                        <a:buNone/>
                      </a:pPr>
                      <a:endParaRPr sz="900" dirty="0"/>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cxnSp>
        <p:nvCxnSpPr>
          <p:cNvPr id="989" name="Google Shape;989;p99"/>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
        <p:nvSpPr>
          <p:cNvPr id="990" name="Google Shape;990;p99"/>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991" name="Google Shape;991;p99"/>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dirty="0">
                <a:ln>
                  <a:noFill/>
                </a:ln>
                <a:solidFill>
                  <a:srgbClr val="009FDA"/>
                </a:solidFill>
                <a:effectLst/>
                <a:uLnTx/>
                <a:uFillTx/>
                <a:latin typeface="Arial"/>
                <a:cs typeface="Arial"/>
                <a:sym typeface="Arial"/>
              </a:rPr>
              <a:t>RỦI RO VỀ TÍNH BỀN VỮNG CỦA CHƯƠNG TRÌNH &amp; CÁCH KHẮC PHỤC</a:t>
            </a:r>
          </a:p>
        </p:txBody>
      </p:sp>
    </p:spTree>
    <p:extLst>
      <p:ext uri="{BB962C8B-B14F-4D97-AF65-F5344CB8AC3E}">
        <p14:creationId xmlns:p14="http://schemas.microsoft.com/office/powerpoint/2010/main" val="19157482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graphicFrame>
        <p:nvGraphicFramePr>
          <p:cNvPr id="996" name="Google Shape;996;p100"/>
          <p:cNvGraphicFramePr/>
          <p:nvPr/>
        </p:nvGraphicFramePr>
        <p:xfrm>
          <a:off x="385975" y="1033690"/>
          <a:ext cx="8361900" cy="3535720"/>
        </p:xfrm>
        <a:graphic>
          <a:graphicData uri="http://schemas.openxmlformats.org/drawingml/2006/table">
            <a:tbl>
              <a:tblPr>
                <a:noFill/>
                <a:tableStyleId>{DC99E7BC-81BC-4AFE-97A5-D6B88C13CA13}</a:tableStyleId>
              </a:tblPr>
              <a:tblGrid>
                <a:gridCol w="1130500">
                  <a:extLst>
                    <a:ext uri="{9D8B030D-6E8A-4147-A177-3AD203B41FA5}">
                      <a16:colId xmlns:a16="http://schemas.microsoft.com/office/drawing/2014/main" val="20000"/>
                    </a:ext>
                  </a:extLst>
                </a:gridCol>
                <a:gridCol w="3269600">
                  <a:extLst>
                    <a:ext uri="{9D8B030D-6E8A-4147-A177-3AD203B41FA5}">
                      <a16:colId xmlns:a16="http://schemas.microsoft.com/office/drawing/2014/main" val="20001"/>
                    </a:ext>
                  </a:extLst>
                </a:gridCol>
                <a:gridCol w="3961800">
                  <a:extLst>
                    <a:ext uri="{9D8B030D-6E8A-4147-A177-3AD203B41FA5}">
                      <a16:colId xmlns:a16="http://schemas.microsoft.com/office/drawing/2014/main" val="20002"/>
                    </a:ext>
                  </a:extLst>
                </a:gridCol>
              </a:tblGrid>
              <a:tr h="163350">
                <a:tc>
                  <a:txBody>
                    <a:bodyPr/>
                    <a:lstStyle/>
                    <a:p>
                      <a:pPr marL="0" lvl="0" indent="0" algn="l" rtl="0">
                        <a:lnSpc>
                          <a:spcPct val="115000"/>
                        </a:lnSpc>
                        <a:spcBef>
                          <a:spcPts val="0"/>
                        </a:spcBef>
                        <a:spcAft>
                          <a:spcPts val="0"/>
                        </a:spcAft>
                        <a:buNone/>
                      </a:pPr>
                      <a:endParaRPr sz="800" b="1">
                        <a:solidFill>
                          <a:schemeClr val="lt1"/>
                        </a:solidFill>
                      </a:endParaRP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Rủi ro</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vi-VN" sz="800" b="1">
                          <a:solidFill>
                            <a:srgbClr val="002244"/>
                          </a:solidFill>
                        </a:rPr>
                        <a:t>Cách giảm thiểu</a:t>
                      </a:r>
                    </a:p>
                  </a:txBody>
                  <a:tcPr marL="28575" marR="28575" marT="19050" marB="19050" anchor="ctr">
                    <a:lnL w="9525" cap="flat" cmpd="sng">
                      <a:solidFill>
                        <a:schemeClr val="lt1">
                          <a:alpha val="0"/>
                        </a:schemeClr>
                      </a:solidFill>
                      <a:prstDash val="solid"/>
                      <a:round/>
                      <a:headEnd type="none" w="sm" len="sm"/>
                      <a:tailEnd type="none" w="sm" len="sm"/>
                    </a:lnL>
                    <a:lnR w="9525" cap="flat" cmpd="sng">
                      <a:solidFill>
                        <a:schemeClr val="lt1">
                          <a:alpha val="0"/>
                        </a:schemeClr>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76200" cap="flat" cmpd="sng">
                      <a:solidFill>
                        <a:schemeClr val="lt1"/>
                      </a:solidFill>
                      <a:prstDash val="solid"/>
                      <a:round/>
                      <a:headEnd type="none" w="sm" len="sm"/>
                      <a:tailEnd type="none" w="sm" len="sm"/>
                    </a:lnB>
                  </a:tcPr>
                </a:tc>
                <a:extLst>
                  <a:ext uri="{0D108BD9-81ED-4DB2-BD59-A6C34878D82A}">
                    <a16:rowId xmlns:a16="http://schemas.microsoft.com/office/drawing/2014/main" val="10000"/>
                  </a:ext>
                </a:extLst>
              </a:tr>
              <a:tr h="1684675">
                <a:tc>
                  <a:txBody>
                    <a:bodyPr/>
                    <a:lstStyle/>
                    <a:p>
                      <a:pPr marL="0" marR="0" lvl="0" indent="0" algn="l" rtl="0">
                        <a:lnSpc>
                          <a:spcPct val="115000"/>
                        </a:lnSpc>
                        <a:spcBef>
                          <a:spcPts val="0"/>
                        </a:spcBef>
                        <a:spcAft>
                          <a:spcPts val="0"/>
                        </a:spcAft>
                        <a:buNone/>
                      </a:pPr>
                      <a:r>
                        <a:rPr lang="vi-VN" sz="1000" b="1">
                          <a:solidFill>
                            <a:srgbClr val="009FDA"/>
                          </a:solidFill>
                        </a:rPr>
                        <a:t>Tài trợ hàng năm</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dirty="0">
                          <a:solidFill>
                            <a:schemeClr val="lt1"/>
                          </a:solidFill>
                        </a:rPr>
                        <a:t>Tuy có thể nhận được sự hỗ trợ từ cộng đồng quốc tế cho lần đầu tiên, nhưng Tp.HCM cần tìm thêm các nguồn thu khác cho các lần tổ chức tiếp theo.</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None/>
                      </a:pPr>
                      <a:r>
                        <a:rPr lang="vi-VN" sz="900" dirty="0">
                          <a:solidFill>
                            <a:schemeClr val="dk1"/>
                          </a:solidFill>
                        </a:rPr>
                        <a:t>Đối với các lần tổ chức tiếp theo, Tp.HCM cần dự kiến chuẩn bị  50% ngân sách chương trình. Đối với 50% còn lại, hợp tác liên kết là phương án được đề xuất, theo đó nhiều doanh nghiệp hoạt động trong các lĩnh vực cụ thể ở Tp. HCM tài trợ tài chính cho chương trình sẽ có quyền truy cập đầu tiên vào dữ liệu mới trong cổng dữ liệu và thiết lập mối quan hệ đổi mới với các nhà cung cấp giải pháp tham gia chương trình.</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1"/>
                  </a:ext>
                </a:extLst>
              </a:tr>
              <a:tr h="1684675">
                <a:tc>
                  <a:txBody>
                    <a:bodyPr/>
                    <a:lstStyle/>
                    <a:p>
                      <a:pPr marL="0" marR="0" lvl="0" indent="0" algn="l" rtl="0">
                        <a:lnSpc>
                          <a:spcPct val="115000"/>
                        </a:lnSpc>
                        <a:spcBef>
                          <a:spcPts val="0"/>
                        </a:spcBef>
                        <a:spcAft>
                          <a:spcPts val="0"/>
                        </a:spcAft>
                        <a:buNone/>
                      </a:pPr>
                      <a:r>
                        <a:rPr lang="vi-VN" sz="1000" b="1">
                          <a:solidFill>
                            <a:srgbClr val="009FDA"/>
                          </a:solidFill>
                        </a:rPr>
                        <a:t>Giai đoạn phát triển công ty của nhà cung cấp giải pháp</a:t>
                      </a:r>
                    </a:p>
                  </a:txBody>
                  <a:tcPr marL="28575" marR="28575" marT="19050" marB="19050" anchor="ctr">
                    <a:lnL w="9525" cap="flat" cmpd="sng">
                      <a:solidFill>
                        <a:srgbClr val="CCCCCC">
                          <a:alpha val="0"/>
                        </a:srgbClr>
                      </a:solidFill>
                      <a:prstDash val="solid"/>
                      <a:round/>
                      <a:headEnd type="none" w="sm" len="sm"/>
                      <a:tailEnd type="none" w="sm" len="sm"/>
                    </a:lnL>
                    <a:lnR w="76200" cap="flat" cmpd="sng">
                      <a:solidFill>
                        <a:schemeClr val="lt1"/>
                      </a:solidFill>
                      <a:prstDash val="solid"/>
                      <a:round/>
                      <a:headEnd type="none" w="sm" len="sm"/>
                      <a:tailEnd type="none" w="sm" len="sm"/>
                    </a:lnR>
                    <a:lnT w="9525" cap="flat" cmpd="sng">
                      <a:solidFill>
                        <a:srgbClr val="CCCCCC">
                          <a:alpha val="0"/>
                        </a:srgbClr>
                      </a:solidFill>
                      <a:prstDash val="solid"/>
                      <a:round/>
                      <a:headEnd type="none" w="sm" len="sm"/>
                      <a:tailEnd type="none" w="sm" len="sm"/>
                    </a:lnT>
                    <a:lnB w="9525" cap="flat" cmpd="sng">
                      <a:solidFill>
                        <a:srgbClr val="CCCCCC">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vi-VN" sz="900" dirty="0">
                          <a:solidFill>
                            <a:schemeClr val="lt1"/>
                          </a:solidFill>
                        </a:rPr>
                        <a:t>Mặc dù gia tăng sự tham gia của sinh viên và  các công ty mới thành lập là điều cần thiết, họ là nhóm mang nhiều rủi ro hơn khi xem xét ở góc độ khả năng thương mại lâu dài. Nếu chương trình nhấn mạnh quá mức vào sự tham gia của nhóm này mà quên đi những nhà cung cấp giải pháp trưởng thành hơn thì sẽ làm tăng nguy cơ không có công ty nào thực hiện thành công POC hoặc đạt được khả năng thương mại.</a:t>
                      </a:r>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009FDA"/>
                    </a:solidFill>
                  </a:tcPr>
                </a:tc>
                <a:tc>
                  <a:txBody>
                    <a:bodyPr/>
                    <a:lstStyle/>
                    <a:p>
                      <a:pPr marL="0" lvl="0" indent="0" algn="l" rtl="0">
                        <a:lnSpc>
                          <a:spcPct val="115000"/>
                        </a:lnSpc>
                        <a:spcBef>
                          <a:spcPts val="0"/>
                        </a:spcBef>
                        <a:spcAft>
                          <a:spcPts val="0"/>
                        </a:spcAft>
                        <a:buClr>
                          <a:schemeClr val="dk1"/>
                        </a:buClr>
                        <a:buSzPts val="1100"/>
                        <a:buFont typeface="Arial"/>
                        <a:buNone/>
                      </a:pPr>
                      <a:r>
                        <a:rPr lang="vi-VN" sz="900" dirty="0"/>
                        <a:t>Cần phải nhắm đến nhóm những nhà cung cấp giải pháp đa dạng trong và ngoài Việt Nam, từ công ty khởi nghiệp đến các công ty đa quốc gia, để tham gia Thử thách. Làm như vậy có thể tạo ra “chiến thắng dễ dàng” cũng như đẩy nhanh tốc độ hoàn thành Thử thách đối với tác động kinh tế cho Tp. HCM.</a:t>
                      </a:r>
                    </a:p>
                    <a:p>
                      <a:pPr marL="0" lvl="0" indent="0" algn="l" rtl="0">
                        <a:lnSpc>
                          <a:spcPct val="115000"/>
                        </a:lnSpc>
                        <a:spcBef>
                          <a:spcPts val="0"/>
                        </a:spcBef>
                        <a:spcAft>
                          <a:spcPts val="0"/>
                        </a:spcAft>
                        <a:buNone/>
                      </a:pPr>
                      <a:endParaRPr sz="900" dirty="0"/>
                    </a:p>
                  </a:txBody>
                  <a:tcPr marL="182875" marR="182875" marT="182875" marB="182875" anchor="ctr">
                    <a:lnL w="76200" cap="flat" cmpd="sng">
                      <a:solidFill>
                        <a:schemeClr val="lt1"/>
                      </a:solidFill>
                      <a:prstDash val="solid"/>
                      <a:round/>
                      <a:headEnd type="none" w="sm" len="sm"/>
                      <a:tailEnd type="none" w="sm" len="sm"/>
                    </a:lnL>
                    <a:lnR w="76200" cap="flat" cmpd="sng">
                      <a:solidFill>
                        <a:schemeClr val="lt1"/>
                      </a:solidFill>
                      <a:prstDash val="solid"/>
                      <a:round/>
                      <a:headEnd type="none" w="sm" len="sm"/>
                      <a:tailEnd type="none" w="sm" len="sm"/>
                    </a:lnR>
                    <a:lnT w="76200" cap="flat" cmpd="sng">
                      <a:solidFill>
                        <a:schemeClr val="lt1"/>
                      </a:solidFill>
                      <a:prstDash val="solid"/>
                      <a:round/>
                      <a:headEnd type="none" w="sm" len="sm"/>
                      <a:tailEnd type="none" w="sm" len="sm"/>
                    </a:lnT>
                    <a:lnB w="76200" cap="flat" cmpd="sng">
                      <a:solidFill>
                        <a:schemeClr val="lt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bl>
          </a:graphicData>
        </a:graphic>
      </p:graphicFrame>
      <p:sp>
        <p:nvSpPr>
          <p:cNvPr id="997" name="Google Shape;997;p100"/>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998" name="Google Shape;998;p100"/>
          <p:cNvSpPr/>
          <p:nvPr/>
        </p:nvSpPr>
        <p:spPr>
          <a:xfrm>
            <a:off x="456675" y="0"/>
            <a:ext cx="72798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dirty="0">
                <a:ln>
                  <a:noFill/>
                </a:ln>
                <a:solidFill>
                  <a:srgbClr val="009FDA"/>
                </a:solidFill>
                <a:effectLst/>
                <a:uLnTx/>
                <a:uFillTx/>
                <a:latin typeface="Arial"/>
                <a:cs typeface="Arial"/>
                <a:sym typeface="Arial"/>
              </a:rPr>
              <a:t>RỦI RO VỀ TÍNH BỀN VỮNG CỦA CHƯƠNG TRÌNH &amp; CÁCH KHẮC PHỤC</a:t>
            </a:r>
          </a:p>
        </p:txBody>
      </p:sp>
      <p:cxnSp>
        <p:nvCxnSpPr>
          <p:cNvPr id="999" name="Google Shape;999;p100"/>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Tree>
    <p:extLst>
      <p:ext uri="{BB962C8B-B14F-4D97-AF65-F5344CB8AC3E}">
        <p14:creationId xmlns:p14="http://schemas.microsoft.com/office/powerpoint/2010/main" val="29877415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003"/>
        <p:cNvGrpSpPr/>
        <p:nvPr/>
      </p:nvGrpSpPr>
      <p:grpSpPr>
        <a:xfrm>
          <a:off x="0" y="0"/>
          <a:ext cx="0" cy="0"/>
          <a:chOff x="0" y="0"/>
          <a:chExt cx="0" cy="0"/>
        </a:xfrm>
      </p:grpSpPr>
      <p:sp>
        <p:nvSpPr>
          <p:cNvPr id="1004" name="Google Shape;1004;p101"/>
          <p:cNvSpPr/>
          <p:nvPr/>
        </p:nvSpPr>
        <p:spPr>
          <a:xfrm>
            <a:off x="464050" y="120282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000"/>
              </a:spcBef>
              <a:spcAft>
                <a:spcPts val="1200"/>
              </a:spcAft>
              <a:buClr>
                <a:srgbClr val="000000"/>
              </a:buClr>
              <a:buSzPts val="1000"/>
              <a:buFont typeface="Arial"/>
              <a:buChar char="●"/>
              <a:tabLst/>
              <a:defRPr/>
            </a:pPr>
            <a:r>
              <a:rPr kumimoji="0" lang="vi-VN" sz="1000" b="0" i="0" u="none" strike="noStrike" kern="0" cap="none" spc="0" normalizeH="0" baseline="0" noProof="0" dirty="0">
                <a:ln>
                  <a:noFill/>
                </a:ln>
                <a:solidFill>
                  <a:srgbClr val="000000"/>
                </a:solidFill>
                <a:effectLst/>
                <a:uLnTx/>
                <a:uFillTx/>
                <a:latin typeface="Arial"/>
                <a:cs typeface="Arial"/>
                <a:sym typeface="Arial"/>
              </a:rPr>
              <a:t>Phương pháp lập ngân sách cho lần tổ chức ODSC đầu tiên tại Tp. HCM sẽ khác với những lần tổ chức các năm sau. Tp. HCM có thể phải tự tài trợ hoàn toàn cho năm thứ nhất.</a:t>
            </a:r>
          </a:p>
        </p:txBody>
      </p:sp>
      <p:sp>
        <p:nvSpPr>
          <p:cNvPr id="1005" name="Google Shape;1005;p101"/>
          <p:cNvSpPr/>
          <p:nvPr/>
        </p:nvSpPr>
        <p:spPr>
          <a:xfrm>
            <a:off x="464050" y="2287600"/>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000"/>
              </a:spcBef>
              <a:spcAft>
                <a:spcPts val="0"/>
              </a:spcAft>
              <a:buClr>
                <a:srgbClr val="000000"/>
              </a:buClr>
              <a:buSzPts val="1000"/>
              <a:buFont typeface="Arial"/>
              <a:buChar char="●"/>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Đối với những Thử thách tiếp theo, chương trình có thể tận dụng danh tiếng thành công và mạng lưới đối tác gây dựng được để tiến hành chiến lược hợp tác tài chính với mục đích tài trợ ít nhất 50% chi phí.</a:t>
            </a:r>
          </a:p>
        </p:txBody>
      </p:sp>
      <p:sp>
        <p:nvSpPr>
          <p:cNvPr id="1006" name="Google Shape;1006;p101"/>
          <p:cNvSpPr/>
          <p:nvPr/>
        </p:nvSpPr>
        <p:spPr>
          <a:xfrm>
            <a:off x="464050" y="3372375"/>
            <a:ext cx="8073900" cy="969300"/>
          </a:xfrm>
          <a:prstGeom prst="roundRect">
            <a:avLst>
              <a:gd name="adj" fmla="val 8226"/>
            </a:avLst>
          </a:prstGeom>
          <a:solidFill>
            <a:srgbClr val="F2F2F2"/>
          </a:solidFill>
          <a:ln>
            <a:noFill/>
          </a:ln>
        </p:spPr>
        <p:txBody>
          <a:bodyPr spcFirstLastPara="1" wrap="square" lIns="68575" tIns="36575" rIns="68575" bIns="34275" anchor="ctr" anchorCtr="0">
            <a:noAutofit/>
          </a:bodyPr>
          <a:lstStyle/>
          <a:p>
            <a:pPr marL="457200" marR="0" lvl="0" indent="-292100" algn="l" defTabSz="914400" rtl="0" eaLnBrk="1" fontAlgn="auto" latinLnBrk="0" hangingPunct="1">
              <a:lnSpc>
                <a:spcPct val="115000"/>
              </a:lnSpc>
              <a:spcBef>
                <a:spcPts val="1000"/>
              </a:spcBef>
              <a:spcAft>
                <a:spcPts val="1200"/>
              </a:spcAft>
              <a:buClr>
                <a:srgbClr val="000000"/>
              </a:buClr>
              <a:buSzPts val="1000"/>
              <a:buFont typeface="Arial"/>
              <a:buChar char="●"/>
              <a:tabLst/>
              <a:defRPr/>
            </a:pPr>
            <a:r>
              <a:rPr kumimoji="0" lang="vi-VN" sz="1000" b="0" i="0" u="none" strike="noStrike" kern="0" cap="none" spc="0" normalizeH="0" baseline="0" noProof="0">
                <a:ln>
                  <a:noFill/>
                </a:ln>
                <a:solidFill>
                  <a:srgbClr val="000000"/>
                </a:solidFill>
                <a:effectLst/>
                <a:uLnTx/>
                <a:uFillTx/>
                <a:latin typeface="Arial"/>
                <a:cs typeface="Arial"/>
                <a:sym typeface="Arial"/>
              </a:rPr>
              <a:t>Để đảm bảo tính bền vững lâu dài và giảm thiểu rủi ro, Sở TT&amp;TT Tp.HCM nên dự trù ngân sách ít nhất 50% chi phí chương trình mỗi năm, đồng thời ký kết thỏa thuận đối tác nhiều năm với các doanh nghiệp liên kết và các nhà tài trợ tổ chức. </a:t>
            </a:r>
          </a:p>
        </p:txBody>
      </p:sp>
      <p:sp>
        <p:nvSpPr>
          <p:cNvPr id="1007" name="Google Shape;1007;p101"/>
          <p:cNvSpPr/>
          <p:nvPr/>
        </p:nvSpPr>
        <p:spPr>
          <a:xfrm>
            <a:off x="456675" y="0"/>
            <a:ext cx="8509500" cy="8151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9FDA"/>
                </a:solidFill>
                <a:effectLst/>
                <a:uLnTx/>
                <a:uFillTx/>
                <a:latin typeface="Arial"/>
                <a:cs typeface="Arial"/>
                <a:sym typeface="Arial"/>
              </a:rPr>
              <a:t>LẬP NGÂN SÁCH</a:t>
            </a:r>
            <a:r>
              <a:rPr kumimoji="0" lang="en-US" sz="2200" b="1" i="0" u="none" strike="noStrike" kern="0" cap="none" spc="0" normalizeH="0" baseline="0" noProof="0">
                <a:ln>
                  <a:noFill/>
                </a:ln>
                <a:solidFill>
                  <a:srgbClr val="009FDA"/>
                </a:solidFill>
                <a:effectLst/>
                <a:uLnTx/>
                <a:uFillTx/>
                <a:latin typeface="Arial"/>
                <a:cs typeface="Arial"/>
                <a:sym typeface="Arial"/>
              </a:rPr>
              <a:t>:</a:t>
            </a:r>
            <a:r>
              <a:rPr kumimoji="0" lang="vi-VN" sz="2200" b="1" i="0" u="none" strike="noStrike" kern="0" cap="none" spc="0" normalizeH="0" baseline="0" noProof="0">
                <a:ln>
                  <a:noFill/>
                </a:ln>
                <a:solidFill>
                  <a:srgbClr val="002F54"/>
                </a:solidFill>
                <a:effectLst/>
                <a:uLnTx/>
                <a:uFillTx/>
                <a:latin typeface="Arial"/>
                <a:cs typeface="Arial"/>
                <a:sym typeface="Arial"/>
              </a:rPr>
              <a:t> PHƯƠNG PHÁP</a:t>
            </a:r>
          </a:p>
        </p:txBody>
      </p:sp>
      <p:sp>
        <p:nvSpPr>
          <p:cNvPr id="1008" name="Google Shape;1008;p101"/>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87</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cxnSp>
        <p:nvCxnSpPr>
          <p:cNvPr id="1009" name="Google Shape;1009;p101"/>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graphicFrame>
        <p:nvGraphicFramePr>
          <p:cNvPr id="1014" name="Google Shape;1014;p102"/>
          <p:cNvGraphicFramePr/>
          <p:nvPr/>
        </p:nvGraphicFramePr>
        <p:xfrm>
          <a:off x="464500" y="1150263"/>
          <a:ext cx="8288400" cy="2871150"/>
        </p:xfrm>
        <a:graphic>
          <a:graphicData uri="http://schemas.openxmlformats.org/drawingml/2006/table">
            <a:tbl>
              <a:tblPr>
                <a:noFill/>
                <a:tableStyleId>{DC99E7BC-81BC-4AFE-97A5-D6B88C13CA13}</a:tableStyleId>
              </a:tblPr>
              <a:tblGrid>
                <a:gridCol w="4144200">
                  <a:extLst>
                    <a:ext uri="{9D8B030D-6E8A-4147-A177-3AD203B41FA5}">
                      <a16:colId xmlns:a16="http://schemas.microsoft.com/office/drawing/2014/main" val="20000"/>
                    </a:ext>
                  </a:extLst>
                </a:gridCol>
                <a:gridCol w="4144200">
                  <a:extLst>
                    <a:ext uri="{9D8B030D-6E8A-4147-A177-3AD203B41FA5}">
                      <a16:colId xmlns:a16="http://schemas.microsoft.com/office/drawing/2014/main" val="20001"/>
                    </a:ext>
                  </a:extLst>
                </a:gridCol>
              </a:tblGrid>
              <a:tr h="268625">
                <a:tc>
                  <a:txBody>
                    <a:bodyPr/>
                    <a:lstStyle/>
                    <a:p>
                      <a:pPr marL="0" lvl="0" indent="0" algn="l" rtl="0">
                        <a:spcBef>
                          <a:spcPts val="0"/>
                        </a:spcBef>
                        <a:spcAft>
                          <a:spcPts val="0"/>
                        </a:spcAft>
                        <a:buNone/>
                      </a:pPr>
                      <a:r>
                        <a:rPr lang="vi-VN" sz="1000" b="1">
                          <a:solidFill>
                            <a:schemeClr val="lt1"/>
                          </a:solidFill>
                        </a:rPr>
                        <a:t>HẠNG MỤC</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9FDA"/>
                    </a:solidFill>
                  </a:tcPr>
                </a:tc>
                <a:tc>
                  <a:txBody>
                    <a:bodyPr/>
                    <a:lstStyle/>
                    <a:p>
                      <a:pPr marL="0" lvl="0" indent="0" algn="l" rtl="0">
                        <a:spcBef>
                          <a:spcPts val="0"/>
                        </a:spcBef>
                        <a:spcAft>
                          <a:spcPts val="0"/>
                        </a:spcAft>
                        <a:buNone/>
                      </a:pPr>
                      <a:r>
                        <a:rPr lang="vi-VN" sz="1000" b="1">
                          <a:solidFill>
                            <a:schemeClr val="lt1"/>
                          </a:solidFill>
                        </a:rPr>
                        <a:t>CHI PHÍ (USD)</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9FDA"/>
                    </a:solidFill>
                  </a:tcPr>
                </a:tc>
                <a:extLst>
                  <a:ext uri="{0D108BD9-81ED-4DB2-BD59-A6C34878D82A}">
                    <a16:rowId xmlns:a16="http://schemas.microsoft.com/office/drawing/2014/main" val="10000"/>
                  </a:ext>
                </a:extLst>
              </a:tr>
              <a:tr h="516525">
                <a:tc>
                  <a:txBody>
                    <a:bodyPr/>
                    <a:lstStyle/>
                    <a:p>
                      <a:pPr marL="0" lvl="0" indent="0" algn="l" rtl="0">
                        <a:spcBef>
                          <a:spcPts val="0"/>
                        </a:spcBef>
                        <a:spcAft>
                          <a:spcPts val="0"/>
                        </a:spcAft>
                        <a:buNone/>
                      </a:pPr>
                      <a:r>
                        <a:rPr lang="en-US" sz="1200" b="1">
                          <a:solidFill>
                            <a:srgbClr val="009FDA"/>
                          </a:solidFill>
                        </a:rPr>
                        <a:t>Đơn vị </a:t>
                      </a:r>
                      <a:r>
                        <a:rPr lang="vi-VN" sz="1200" b="1">
                          <a:solidFill>
                            <a:srgbClr val="009FDA"/>
                          </a:solidFill>
                        </a:rPr>
                        <a:t>thực hiện</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a:t>$60.000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1"/>
                  </a:ext>
                </a:extLst>
              </a:tr>
              <a:tr h="516525">
                <a:tc>
                  <a:txBody>
                    <a:bodyPr/>
                    <a:lstStyle/>
                    <a:p>
                      <a:pPr marL="0" lvl="0" indent="0" algn="l" rtl="0">
                        <a:spcBef>
                          <a:spcPts val="0"/>
                        </a:spcBef>
                        <a:spcAft>
                          <a:spcPts val="0"/>
                        </a:spcAft>
                        <a:buNone/>
                      </a:pPr>
                      <a:r>
                        <a:rPr lang="vi-VN" sz="1200" b="1">
                          <a:solidFill>
                            <a:srgbClr val="009FDA"/>
                          </a:solidFill>
                        </a:rPr>
                        <a:t>Tư vấn</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a:t>$150.000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2"/>
                  </a:ext>
                </a:extLst>
              </a:tr>
              <a:tr h="516525">
                <a:tc>
                  <a:txBody>
                    <a:bodyPr/>
                    <a:lstStyle/>
                    <a:p>
                      <a:pPr marL="0" lvl="0" indent="0" algn="l" rtl="0">
                        <a:spcBef>
                          <a:spcPts val="0"/>
                        </a:spcBef>
                        <a:spcAft>
                          <a:spcPts val="0"/>
                        </a:spcAft>
                        <a:buNone/>
                      </a:pPr>
                      <a:r>
                        <a:rPr lang="vi-VN" sz="1200" b="1">
                          <a:solidFill>
                            <a:srgbClr val="009FDA"/>
                          </a:solidFill>
                        </a:rPr>
                        <a:t>Nhà cung cấp dịch vụ truyền thông</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tc>
                  <a:txBody>
                    <a:bodyPr/>
                    <a:lstStyle/>
                    <a:p>
                      <a:pPr marL="0" lvl="0" indent="0" algn="l" rtl="0">
                        <a:spcBef>
                          <a:spcPts val="0"/>
                        </a:spcBef>
                        <a:spcAft>
                          <a:spcPts val="0"/>
                        </a:spcAft>
                        <a:buNone/>
                      </a:pPr>
                      <a:r>
                        <a:rPr lang="vi-VN"/>
                        <a:t>$20.000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009FDA"/>
                      </a:solidFill>
                      <a:prstDash val="solid"/>
                      <a:round/>
                      <a:headEnd type="none" w="sm" len="sm"/>
                      <a:tailEnd type="none" w="sm" len="sm"/>
                    </a:lnB>
                  </a:tcPr>
                </a:tc>
                <a:extLst>
                  <a:ext uri="{0D108BD9-81ED-4DB2-BD59-A6C34878D82A}">
                    <a16:rowId xmlns:a16="http://schemas.microsoft.com/office/drawing/2014/main" val="10003"/>
                  </a:ext>
                </a:extLst>
              </a:tr>
              <a:tr h="516525">
                <a:tc>
                  <a:txBody>
                    <a:bodyPr/>
                    <a:lstStyle/>
                    <a:p>
                      <a:pPr marL="0" lvl="0" indent="0" algn="l" rtl="0">
                        <a:spcBef>
                          <a:spcPts val="0"/>
                        </a:spcBef>
                        <a:spcAft>
                          <a:spcPts val="0"/>
                        </a:spcAft>
                        <a:buNone/>
                      </a:pPr>
                      <a:r>
                        <a:rPr lang="vi-VN" sz="1200" b="1">
                          <a:solidFill>
                            <a:srgbClr val="009FDA"/>
                          </a:solidFill>
                        </a:rPr>
                        <a:t>Tài trợ POC</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vi-VN" dirty="0"/>
                        <a:t>$100.000*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9FDA"/>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r h="536425">
                <a:tc>
                  <a:txBody>
                    <a:bodyPr/>
                    <a:lstStyle/>
                    <a:p>
                      <a:pPr marL="0" lvl="0" indent="0" algn="l" rtl="0">
                        <a:spcBef>
                          <a:spcPts val="0"/>
                        </a:spcBef>
                        <a:spcAft>
                          <a:spcPts val="0"/>
                        </a:spcAft>
                        <a:buNone/>
                      </a:pPr>
                      <a:r>
                        <a:rPr lang="vi-VN" sz="1200" b="1">
                          <a:solidFill>
                            <a:schemeClr val="lt1"/>
                          </a:solidFill>
                        </a:rPr>
                        <a:t>Tổng cộng</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AB51"/>
                    </a:solidFill>
                  </a:tcPr>
                </a:tc>
                <a:tc>
                  <a:txBody>
                    <a:bodyPr/>
                    <a:lstStyle/>
                    <a:p>
                      <a:pPr marL="0" lvl="0" indent="0" algn="l" rtl="0">
                        <a:spcBef>
                          <a:spcPts val="0"/>
                        </a:spcBef>
                        <a:spcAft>
                          <a:spcPts val="0"/>
                        </a:spcAft>
                        <a:buNone/>
                      </a:pPr>
                      <a:r>
                        <a:rPr lang="vi-VN" sz="1500" b="1" dirty="0">
                          <a:solidFill>
                            <a:schemeClr val="lt1"/>
                          </a:solidFill>
                        </a:rPr>
                        <a:t>$330.000</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AB51"/>
                    </a:solidFill>
                  </a:tcPr>
                </a:tc>
                <a:extLst>
                  <a:ext uri="{0D108BD9-81ED-4DB2-BD59-A6C34878D82A}">
                    <a16:rowId xmlns:a16="http://schemas.microsoft.com/office/drawing/2014/main" val="10005"/>
                  </a:ext>
                </a:extLst>
              </a:tr>
            </a:tbl>
          </a:graphicData>
        </a:graphic>
      </p:graphicFrame>
      <p:sp>
        <p:nvSpPr>
          <p:cNvPr id="1015" name="Google Shape;1015;p102"/>
          <p:cNvSpPr txBox="1">
            <a:spLocks noGrp="1"/>
          </p:cNvSpPr>
          <p:nvPr>
            <p:ph type="body" idx="1"/>
          </p:nvPr>
        </p:nvSpPr>
        <p:spPr>
          <a:xfrm>
            <a:off x="386050" y="4320550"/>
            <a:ext cx="8361900" cy="407100"/>
          </a:xfrm>
          <a:prstGeom prst="rect">
            <a:avLst/>
          </a:prstGeom>
        </p:spPr>
        <p:txBody>
          <a:bodyPr spcFirstLastPara="1" wrap="square" lIns="91425" tIns="91425" rIns="91425" bIns="91425" anchor="t" anchorCtr="0">
            <a:noAutofit/>
          </a:bodyPr>
          <a:lstStyle/>
          <a:p>
            <a:pPr marL="0" lvl="0" indent="0" algn="l" rtl="0">
              <a:lnSpc>
                <a:spcPct val="100000"/>
              </a:lnSpc>
              <a:spcBef>
                <a:spcPts val="1100"/>
              </a:spcBef>
              <a:spcAft>
                <a:spcPts val="1100"/>
              </a:spcAft>
              <a:buSzPts val="1018"/>
              <a:buNone/>
            </a:pPr>
            <a:r>
              <a:rPr lang="vi-VN" sz="1025" dirty="0">
                <a:solidFill>
                  <a:schemeClr val="dk1"/>
                </a:solidFill>
              </a:rPr>
              <a:t>*$20.000 cho mỗi [dự án] thí điểm</a:t>
            </a:r>
          </a:p>
        </p:txBody>
      </p:sp>
      <p:sp>
        <p:nvSpPr>
          <p:cNvPr id="1016" name="Google Shape;1016;p102"/>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595959"/>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88</a:t>
            </a:fld>
            <a:endParaRPr kumimoji="0" lang="en" sz="1200" b="0" i="0" u="none" strike="noStrike" kern="0" cap="none" spc="0" normalizeH="0" baseline="0" noProof="0">
              <a:ln>
                <a:noFill/>
              </a:ln>
              <a:solidFill>
                <a:srgbClr val="595959"/>
              </a:solidFill>
              <a:effectLst/>
              <a:uLnTx/>
              <a:uFillTx/>
              <a:latin typeface="Arial"/>
              <a:cs typeface="Arial"/>
              <a:sym typeface="Arial"/>
            </a:endParaRPr>
          </a:p>
        </p:txBody>
      </p:sp>
      <p:sp>
        <p:nvSpPr>
          <p:cNvPr id="1017" name="Google Shape;1017;p102"/>
          <p:cNvSpPr/>
          <p:nvPr/>
        </p:nvSpPr>
        <p:spPr>
          <a:xfrm>
            <a:off x="389025" y="287100"/>
            <a:ext cx="8070600" cy="480300"/>
          </a:xfrm>
          <a:prstGeom prst="rect">
            <a:avLst/>
          </a:prstGeom>
          <a:noFill/>
          <a:ln>
            <a:noFill/>
          </a:ln>
        </p:spPr>
        <p:txBody>
          <a:bodyPr spcFirstLastPara="1" wrap="square" lIns="68575" tIns="34275" rIns="68575" bIns="34275" anchor="b"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vi-VN" sz="2200" b="1" i="0" u="none" strike="noStrike" kern="0" cap="none" spc="0" normalizeH="0" baseline="0" noProof="0">
                <a:ln>
                  <a:noFill/>
                </a:ln>
                <a:solidFill>
                  <a:srgbClr val="002244"/>
                </a:solidFill>
                <a:effectLst/>
                <a:uLnTx/>
                <a:uFillTx/>
                <a:latin typeface="Arial"/>
                <a:cs typeface="Arial"/>
                <a:sym typeface="Arial"/>
              </a:rPr>
              <a:t>PHÂN TÍCH NGÂN SÁCH:</a:t>
            </a:r>
            <a:r>
              <a:rPr kumimoji="0" lang="vi-VN" sz="2200" b="1" i="0" u="none" strike="noStrike" kern="0" cap="none" spc="0" normalizeH="0" baseline="0" noProof="0">
                <a:ln>
                  <a:noFill/>
                </a:ln>
                <a:solidFill>
                  <a:srgbClr val="009FDA"/>
                </a:solidFill>
                <a:effectLst/>
                <a:uLnTx/>
                <a:uFillTx/>
                <a:latin typeface="Arial"/>
                <a:cs typeface="Arial"/>
                <a:sym typeface="Arial"/>
              </a:rPr>
              <a:t> ODSC 2022 TẠI TP. HCM</a:t>
            </a:r>
          </a:p>
        </p:txBody>
      </p:sp>
      <p:cxnSp>
        <p:nvCxnSpPr>
          <p:cNvPr id="1018" name="Google Shape;1018;p102"/>
          <p:cNvCxnSpPr/>
          <p:nvPr/>
        </p:nvCxnSpPr>
        <p:spPr>
          <a:xfrm>
            <a:off x="385953" y="879625"/>
            <a:ext cx="8361900" cy="7500"/>
          </a:xfrm>
          <a:prstGeom prst="straightConnector1">
            <a:avLst/>
          </a:prstGeom>
          <a:noFill/>
          <a:ln w="47625" cap="flat" cmpd="sng">
            <a:solidFill>
              <a:srgbClr val="009FDA"/>
            </a:solidFill>
            <a:prstDash val="solid"/>
            <a:miter lim="800000"/>
            <a:headEnd type="none" w="sm" len="sm"/>
            <a:tailEnd type="none" w="sm" len="sm"/>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3"/>
          <p:cNvSpPr txBox="1">
            <a:spLocks noGrp="1"/>
          </p:cNvSpPr>
          <p:nvPr>
            <p:ph type="sldNum" idx="12"/>
          </p:nvPr>
        </p:nvSpPr>
        <p:spPr>
          <a:xfrm>
            <a:off x="6741268" y="4727642"/>
            <a:ext cx="2057400" cy="273900"/>
          </a:xfrm>
          <a:prstGeom prst="rect">
            <a:avLst/>
          </a:prstGeom>
          <a:noFill/>
          <a:ln>
            <a:noFill/>
          </a:ln>
        </p:spPr>
        <p:txBody>
          <a:bodyPr spcFirstLastPara="1" wrap="square" lIns="68575" tIns="34275" rIns="68575" bIns="34275" anchor="ctr" anchorCtr="0">
            <a:normAutofit/>
          </a:bodyPr>
          <a:lstStyle/>
          <a:p>
            <a:pPr marL="0" lvl="0" indent="0" algn="r" rtl="0">
              <a:spcBef>
                <a:spcPts val="0"/>
              </a:spcBef>
              <a:spcAft>
                <a:spcPts val="0"/>
              </a:spcAft>
              <a:buClr>
                <a:srgbClr val="000000"/>
              </a:buClr>
              <a:buFont typeface="Arial"/>
              <a:buNone/>
            </a:pPr>
            <a:fld id="{00000000-1234-1234-1234-123412341234}" type="slidenum">
              <a:rPr lang="en"/>
              <a:t>9</a:t>
            </a:fld>
            <a:endParaRPr lang="en"/>
          </a:p>
        </p:txBody>
      </p:sp>
      <p:sp>
        <p:nvSpPr>
          <p:cNvPr id="172" name="Google Shape;172;p23"/>
          <p:cNvSpPr/>
          <p:nvPr/>
        </p:nvSpPr>
        <p:spPr>
          <a:xfrm>
            <a:off x="456725" y="1161975"/>
            <a:ext cx="4297200" cy="1269600"/>
          </a:xfrm>
          <a:prstGeom prst="roundRect">
            <a:avLst>
              <a:gd name="adj" fmla="val 6510"/>
            </a:avLst>
          </a:prstGeom>
          <a:solidFill>
            <a:srgbClr val="009FDA"/>
          </a:solidFill>
          <a:ln>
            <a:noFill/>
          </a:ln>
        </p:spPr>
        <p:txBody>
          <a:bodyPr spcFirstLastPara="1" wrap="square" lIns="68575" tIns="34275" rIns="68575" bIns="34275" anchor="ctr" anchorCtr="0">
            <a:noAutofit/>
          </a:bodyPr>
          <a:lstStyle/>
          <a:p>
            <a:pPr marL="114300" marR="0" lvl="1" indent="0" algn="l" rtl="0">
              <a:lnSpc>
                <a:spcPct val="100000"/>
              </a:lnSpc>
              <a:spcBef>
                <a:spcPts val="400"/>
              </a:spcBef>
              <a:spcAft>
                <a:spcPts val="0"/>
              </a:spcAft>
              <a:buNone/>
            </a:pPr>
            <a:r>
              <a:rPr lang="vi-VN" sz="1100" b="1" dirty="0">
                <a:solidFill>
                  <a:schemeClr val="lt1"/>
                </a:solidFill>
              </a:rPr>
              <a:t>Chủ quản</a:t>
            </a:r>
            <a:r>
              <a:rPr lang="vi-VN" sz="1100" i="0" u="none" strike="noStrike" cap="none" dirty="0">
                <a:solidFill>
                  <a:schemeClr val="lt1"/>
                </a:solidFill>
              </a:rPr>
              <a:t>: </a:t>
            </a:r>
          </a:p>
          <a:p>
            <a:pPr marL="114300" marR="0" lvl="1" indent="0" algn="l" rtl="0">
              <a:lnSpc>
                <a:spcPct val="100000"/>
              </a:lnSpc>
              <a:spcBef>
                <a:spcPts val="400"/>
              </a:spcBef>
              <a:spcAft>
                <a:spcPts val="400"/>
              </a:spcAft>
              <a:buNone/>
            </a:pPr>
            <a:r>
              <a:rPr lang="vi-VN" sz="1000" dirty="0">
                <a:solidFill>
                  <a:schemeClr val="lt1"/>
                </a:solidFill>
              </a:rPr>
              <a:t>WRI Ấn Độ, với sự hỗ trợ của FedEx và thông qua hợp tác với nhiều thành phố (Mumbai, Bangalore) và cơ quan quản lý vận tải hành khách cấp tiểu bang (Karnataka)</a:t>
            </a:r>
          </a:p>
        </p:txBody>
      </p:sp>
      <p:sp>
        <p:nvSpPr>
          <p:cNvPr id="173" name="Google Shape;173;p23"/>
          <p:cNvSpPr/>
          <p:nvPr/>
        </p:nvSpPr>
        <p:spPr>
          <a:xfrm>
            <a:off x="456700" y="2526250"/>
            <a:ext cx="4297200" cy="2095800"/>
          </a:xfrm>
          <a:prstGeom prst="roundRect">
            <a:avLst>
              <a:gd name="adj" fmla="val 4502"/>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100000"/>
              </a:lnSpc>
              <a:spcBef>
                <a:spcPts val="400"/>
              </a:spcBef>
              <a:spcAft>
                <a:spcPts val="400"/>
              </a:spcAft>
              <a:buNone/>
            </a:pPr>
            <a:r>
              <a:rPr lang="vi-VN" sz="1100" b="1" dirty="0">
                <a:solidFill>
                  <a:srgbClr val="002060"/>
                </a:solidFill>
              </a:rPr>
              <a:t>Nội dung</a:t>
            </a:r>
            <a:r>
              <a:rPr lang="vi-VN" sz="1100" dirty="0">
                <a:solidFill>
                  <a:srgbClr val="002060"/>
                </a:solidFill>
              </a:rPr>
              <a:t>:</a:t>
            </a:r>
            <a:br>
              <a:rPr lang="vi-VN" sz="1100" dirty="0">
                <a:solidFill>
                  <a:srgbClr val="002060"/>
                </a:solidFill>
              </a:rPr>
            </a:br>
            <a:r>
              <a:rPr lang="vi-VN" sz="1000" dirty="0">
                <a:solidFill>
                  <a:schemeClr val="dk1"/>
                </a:solidFill>
              </a:rPr>
              <a:t>Thử thách cải thiện chất lượng dịch vụ xe buýt (năm 2018 và 2022) tập trung vào các giải pháp đổi mới sáng </a:t>
            </a:r>
            <a:r>
              <a:rPr lang="en-US" sz="1000" dirty="0" err="1">
                <a:solidFill>
                  <a:schemeClr val="dk1"/>
                </a:solidFill>
              </a:rPr>
              <a:t>tạo</a:t>
            </a:r>
            <a:r>
              <a:rPr lang="vi-VN" sz="1000" dirty="0">
                <a:solidFill>
                  <a:schemeClr val="dk1"/>
                </a:solidFill>
              </a:rPr>
              <a:t> nhằm cải thiện chất lượng và và hoạt động cho hệ thống xe buýt công cộng tại các thành phố của Ấn Độ. Thử thách nhằm cải thiện quy trình vận hành và quản lý, trải nghiệm của hành khách và các mô hình dịch vụ của hệ thống xe buýt công cộng, đồng thời phối hợp với các doanh nhân, nhà sản xuất linh kiện, nhà cung cấp công nghệ và dịch vụ, các đại lý vận tải hành khách nhằm xây dựng và đồng sáng tạo các giải pháp đáp ứng nhu cầu đặc trưng của từng thành phố.</a:t>
            </a:r>
          </a:p>
        </p:txBody>
      </p:sp>
      <p:sp>
        <p:nvSpPr>
          <p:cNvPr id="174" name="Google Shape;174;p23"/>
          <p:cNvSpPr/>
          <p:nvPr/>
        </p:nvSpPr>
        <p:spPr>
          <a:xfrm>
            <a:off x="4835123" y="3432025"/>
            <a:ext cx="3859200" cy="1190100"/>
          </a:xfrm>
          <a:prstGeom prst="roundRect">
            <a:avLst>
              <a:gd name="adj" fmla="val 9488"/>
            </a:avLst>
          </a:prstGeom>
          <a:solidFill>
            <a:srgbClr val="F2F2F2"/>
          </a:solidFill>
          <a:ln>
            <a:noFill/>
          </a:ln>
        </p:spPr>
        <p:txBody>
          <a:bodyPr spcFirstLastPara="1" wrap="square" lIns="68575" tIns="34275" rIns="68575" bIns="34275" anchor="ctr" anchorCtr="0">
            <a:noAutofit/>
          </a:bodyPr>
          <a:lstStyle/>
          <a:p>
            <a:pPr marL="57150" marR="0" lvl="1" indent="0" algn="l" rtl="0">
              <a:lnSpc>
                <a:spcPct val="90000"/>
              </a:lnSpc>
              <a:spcBef>
                <a:spcPts val="400"/>
              </a:spcBef>
              <a:spcAft>
                <a:spcPts val="0"/>
              </a:spcAft>
              <a:buNone/>
            </a:pPr>
            <a:r>
              <a:rPr lang="vi-VN" sz="1100" b="1">
                <a:solidFill>
                  <a:srgbClr val="002060"/>
                </a:solidFill>
              </a:rPr>
              <a:t>Tính bền vững:</a:t>
            </a:r>
          </a:p>
          <a:p>
            <a:pPr marL="457200" lvl="0" indent="-292100" algn="l" rtl="0">
              <a:lnSpc>
                <a:spcPct val="100000"/>
              </a:lnSpc>
              <a:spcBef>
                <a:spcPts val="400"/>
              </a:spcBef>
              <a:spcAft>
                <a:spcPts val="0"/>
              </a:spcAft>
              <a:buClr>
                <a:schemeClr val="dk1"/>
              </a:buClr>
              <a:buSzPts val="1000"/>
              <a:buChar char="●"/>
            </a:pPr>
            <a:r>
              <a:rPr lang="vi-VN" sz="1000">
                <a:solidFill>
                  <a:schemeClr val="dk1"/>
                </a:solidFill>
              </a:rPr>
              <a:t>2018: hoàn tất ba chương trình thí điểm</a:t>
            </a:r>
          </a:p>
          <a:p>
            <a:pPr marL="457200" lvl="0" indent="-292100" algn="l" rtl="0">
              <a:lnSpc>
                <a:spcPct val="100000"/>
              </a:lnSpc>
              <a:spcBef>
                <a:spcPts val="400"/>
              </a:spcBef>
              <a:spcAft>
                <a:spcPts val="400"/>
              </a:spcAft>
              <a:buClr>
                <a:schemeClr val="dk1"/>
              </a:buClr>
              <a:buSzPts val="1000"/>
              <a:buChar char="●"/>
            </a:pPr>
            <a:r>
              <a:rPr lang="vi-VN" sz="1000">
                <a:solidFill>
                  <a:schemeClr val="dk1"/>
                </a:solidFill>
              </a:rPr>
              <a:t>2022: Hoàn tất Thử thách cải thiện chất lượng dịch vụ xe buýt với các chương trình thí điểm mới đang được triển khai tại Mumbai và Bangalore. </a:t>
            </a:r>
          </a:p>
        </p:txBody>
      </p:sp>
      <p:sp>
        <p:nvSpPr>
          <p:cNvPr id="175" name="Google Shape;175;p23"/>
          <p:cNvSpPr/>
          <p:nvPr/>
        </p:nvSpPr>
        <p:spPr>
          <a:xfrm>
            <a:off x="4835121" y="1140750"/>
            <a:ext cx="3859200" cy="2203500"/>
          </a:xfrm>
          <a:prstGeom prst="roundRect">
            <a:avLst>
              <a:gd name="adj" fmla="val 4203"/>
            </a:avLst>
          </a:prstGeom>
          <a:solidFill>
            <a:srgbClr val="F2F2F2"/>
          </a:solidFill>
          <a:ln>
            <a:noFill/>
          </a:ln>
        </p:spPr>
        <p:txBody>
          <a:bodyPr spcFirstLastPara="1" wrap="square" lIns="68575" tIns="34275" rIns="68575" bIns="34275" anchor="ctr" anchorCtr="0">
            <a:noAutofit/>
          </a:bodyPr>
          <a:lstStyle/>
          <a:p>
            <a:pPr marL="228600" marR="0" lvl="1" indent="0" algn="l" rtl="0">
              <a:lnSpc>
                <a:spcPct val="100000"/>
              </a:lnSpc>
              <a:spcBef>
                <a:spcPts val="400"/>
              </a:spcBef>
              <a:spcAft>
                <a:spcPts val="0"/>
              </a:spcAft>
              <a:buNone/>
            </a:pPr>
            <a:r>
              <a:rPr lang="vi-VN" sz="1100" b="1" dirty="0">
                <a:solidFill>
                  <a:srgbClr val="002244"/>
                </a:solidFill>
              </a:rPr>
              <a:t>Cách thức:</a:t>
            </a:r>
            <a:r>
              <a:rPr lang="vi-VN" sz="1100" dirty="0">
                <a:solidFill>
                  <a:srgbClr val="002244"/>
                </a:solidFill>
              </a:rPr>
              <a:t> </a:t>
            </a:r>
          </a:p>
          <a:p>
            <a:pPr marL="400050" lvl="0" indent="-187325">
              <a:spcBef>
                <a:spcPts val="400"/>
              </a:spcBef>
              <a:buClr>
                <a:srgbClr val="020202"/>
              </a:buClr>
              <a:buSzPts val="700"/>
              <a:buChar char="●"/>
            </a:pPr>
            <a:r>
              <a:rPr lang="vi-VN" sz="1000" dirty="0"/>
              <a:t>Đồng hành cố vấn và tăng tốc cho giải pháp thông qua các đối tác chủ chốt khu vực tư nhân cũng như khu vực công </a:t>
            </a:r>
          </a:p>
          <a:p>
            <a:pPr marL="400050" lvl="0" indent="-187325" algn="l" rtl="0">
              <a:lnSpc>
                <a:spcPct val="100000"/>
              </a:lnSpc>
              <a:spcBef>
                <a:spcPts val="400"/>
              </a:spcBef>
              <a:spcAft>
                <a:spcPts val="400"/>
              </a:spcAft>
              <a:buClr>
                <a:srgbClr val="020202"/>
              </a:buClr>
              <a:buSzPts val="700"/>
              <a:buChar char="●"/>
            </a:pPr>
            <a:r>
              <a:rPr lang="vi-VN" sz="1000" dirty="0"/>
              <a:t>Giải thưởng bằng tiền mặt: Hỗ trợ 50.000 USD để triển khai thí điểm</a:t>
            </a:r>
          </a:p>
        </p:txBody>
      </p:sp>
      <p:sp>
        <p:nvSpPr>
          <p:cNvPr id="176" name="Google Shape;176;p23"/>
          <p:cNvSpPr/>
          <p:nvPr/>
        </p:nvSpPr>
        <p:spPr>
          <a:xfrm>
            <a:off x="456675" y="0"/>
            <a:ext cx="8237700" cy="815100"/>
          </a:xfrm>
          <a:prstGeom prst="rect">
            <a:avLst/>
          </a:prstGeom>
          <a:noFill/>
          <a:ln>
            <a:noFill/>
          </a:ln>
        </p:spPr>
        <p:txBody>
          <a:bodyPr spcFirstLastPara="1" wrap="square" lIns="68575" tIns="34275" rIns="68575" bIns="34275" anchor="b" anchorCtr="0">
            <a:noAutofit/>
          </a:bodyPr>
          <a:lstStyle/>
          <a:p>
            <a:pPr marL="0" lvl="0" indent="0" algn="l" rtl="0">
              <a:spcBef>
                <a:spcPts val="0"/>
              </a:spcBef>
              <a:spcAft>
                <a:spcPts val="0"/>
              </a:spcAft>
              <a:buNone/>
            </a:pPr>
            <a:r>
              <a:rPr lang="vi-VN" sz="2200" b="1">
                <a:solidFill>
                  <a:srgbClr val="009FDA"/>
                </a:solidFill>
              </a:rPr>
              <a:t>THỬ THÁCH ĐỐI MỚI DỊCH VỤ CÔNG CỘNG: </a:t>
            </a:r>
            <a:br>
              <a:rPr lang="vi-VN" sz="2200" b="1">
                <a:solidFill>
                  <a:srgbClr val="009FDA"/>
                </a:solidFill>
              </a:rPr>
            </a:br>
            <a:r>
              <a:rPr lang="vi-VN" sz="2200" b="1">
                <a:solidFill>
                  <a:srgbClr val="002244"/>
                </a:solidFill>
              </a:rPr>
              <a:t>CẢI THIỆN CHẤT LƯỢNG DỊCH VỤ XE BUÝT - ẤN ĐỘ</a:t>
            </a:r>
          </a:p>
        </p:txBody>
      </p:sp>
      <p:cxnSp>
        <p:nvCxnSpPr>
          <p:cNvPr id="177" name="Google Shape;177;p23"/>
          <p:cNvCxnSpPr/>
          <p:nvPr/>
        </p:nvCxnSpPr>
        <p:spPr>
          <a:xfrm>
            <a:off x="456675" y="884200"/>
            <a:ext cx="8237700" cy="9900"/>
          </a:xfrm>
          <a:prstGeom prst="straightConnector1">
            <a:avLst/>
          </a:prstGeom>
          <a:noFill/>
          <a:ln w="28575" cap="flat" cmpd="sng">
            <a:solidFill>
              <a:srgbClr val="00B0F0"/>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478</TotalTime>
  <Words>18920</Words>
  <Application>Microsoft Office PowerPoint</Application>
  <PresentationFormat>On-screen Show (16:9)</PresentationFormat>
  <Paragraphs>1313</Paragraphs>
  <Slides>88</Slides>
  <Notes>88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88</vt:i4>
      </vt:variant>
    </vt:vector>
  </HeadingPairs>
  <TitlesOfParts>
    <vt:vector size="94" baseType="lpstr">
      <vt:lpstr>Arial</vt:lpstr>
      <vt:lpstr>Calibri</vt:lpstr>
      <vt:lpstr>Roboto</vt:lpstr>
      <vt:lpstr>Proxima Nova</vt:lpstr>
      <vt:lpstr>Courier New</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Jason Lusk</cp:lastModifiedBy>
  <cp:revision>13</cp:revision>
  <dcterms:modified xsi:type="dcterms:W3CDTF">2022-08-04T09:18:19Z</dcterms:modified>
</cp:coreProperties>
</file>